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7" r:id="rId6"/>
    <p:sldId id="262" r:id="rId7"/>
    <p:sldId id="263" r:id="rId8"/>
    <p:sldId id="266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6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4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37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2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3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8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1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42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E8AB8B-7CBC-475B-AB3F-55EB8AA5BD4D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6A6EBB-0955-46CF-A8AB-E8E73636045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mailto:lrovenska@khk.cz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utecnezdravaskola.cz/" TargetMode="External"/><Relationship Id="rId2" Type="http://schemas.openxmlformats.org/officeDocument/2006/relationships/hyperlink" Target="mailto:msalakovasafkova@khk.c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zistekhk.cz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94579-FC9A-86C0-4EB7-BF75D74E3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Skutečně zdravá škola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43A13-F751-BA87-14F3-D373D7158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" sz="2400" b="1" dirty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celoškolní program pro zdravé stravování a smýšlení</a:t>
            </a: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1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67254-31E2-0807-121F-8E32C3E2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289249"/>
          </a:xfrm>
        </p:spPr>
        <p:txBody>
          <a:bodyPr/>
          <a:lstStyle/>
          <a:p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Děkuji za pozornost!</a:t>
            </a:r>
            <a:br>
              <a:rPr lang="cs-CZ" sz="4400" dirty="0">
                <a:solidFill>
                  <a:schemeClr val="tx1"/>
                </a:solidFill>
              </a:rPr>
            </a:br>
            <a:br>
              <a:rPr lang="cs-CZ" sz="3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Lucie Rovenská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oddělení regionálního rozvoje, KÚ Královéhradeckého kraje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Tel: 736 752 235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E-mail: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lrovenska@khk.cz</a:t>
            </a:r>
            <a:endParaRPr lang="cs-CZ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6C8D5DF-ABE3-2940-6E82-9275D214F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03692"/>
              </p:ext>
            </p:extLst>
          </p:nvPr>
        </p:nvGraphicFramePr>
        <p:xfrm>
          <a:off x="811850" y="336577"/>
          <a:ext cx="4783983" cy="12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400672" imgH="1923708" progId="Acrobat.Document.DC">
                  <p:embed/>
                </p:oleObj>
              </mc:Choice>
              <mc:Fallback>
                <p:oleObj name="Acrobat Document" r:id="rId3" imgW="7400672" imgH="192370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850" y="336577"/>
                        <a:ext cx="4783983" cy="124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36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760169D-2915-4D2F-EC1F-A11564746CD7}"/>
              </a:ext>
            </a:extLst>
          </p:cNvPr>
          <p:cNvSpPr txBox="1"/>
          <p:nvPr/>
        </p:nvSpPr>
        <p:spPr>
          <a:xfrm>
            <a:off x="815010" y="1039821"/>
            <a:ext cx="10446026" cy="664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100" marR="0" indent="25400">
              <a:lnSpc>
                <a:spcPct val="68000"/>
              </a:lnSpc>
              <a:spcAft>
                <a:spcPts val="1610"/>
              </a:spcAft>
            </a:pPr>
            <a:r>
              <a:rPr lang="cs" sz="7200" dirty="0">
                <a:solidFill>
                  <a:srgbClr val="EF5D77"/>
                </a:solidFill>
                <a:latin typeface="Times New Roman"/>
              </a:rPr>
              <a:t>Skutečně </a:t>
            </a:r>
            <a:r>
              <a:rPr lang="cs" sz="7200" dirty="0">
                <a:solidFill>
                  <a:srgbClr val="449C46"/>
                </a:solidFill>
                <a:latin typeface="Times New Roman"/>
              </a:rPr>
              <a:t>zdravá škola</a:t>
            </a:r>
          </a:p>
          <a:p>
            <a:pPr marL="285750" marR="0" indent="-285750" defTabSz="198120">
              <a:lnSpc>
                <a:spcPct val="97000"/>
              </a:lnSpc>
              <a:spcAft>
                <a:spcPts val="56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" sz="2800" dirty="0">
                <a:solidFill>
                  <a:srgbClr val="030452"/>
                </a:solidFill>
                <a:latin typeface="Calibri"/>
              </a:rPr>
              <a:t>komplexní celoškolní program kvalitního a udržitelného školního stravování a vzdělávání o jídle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56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" sz="2800" dirty="0">
                <a:solidFill>
                  <a:srgbClr val="030452"/>
                </a:solidFill>
                <a:latin typeface="Calibri"/>
              </a:rPr>
              <a:t>propojuje školu a lokální producenty či farmáře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" sz="2800" dirty="0">
                <a:solidFill>
                  <a:srgbClr val="030452"/>
                </a:solidFill>
                <a:latin typeface="Calibri"/>
              </a:rPr>
              <a:t>pořádají konference a workshopy k aktuálním trendům ve školním a veřejném stravování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-CZ" sz="2800" dirty="0">
                <a:solidFill>
                  <a:srgbClr val="030452"/>
                </a:solidFill>
                <a:latin typeface="Calibri"/>
              </a:rPr>
              <a:t>nejen školní jídelna, ale i z</a:t>
            </a:r>
            <a:r>
              <a:rPr lang="cs" sz="2800" dirty="0">
                <a:solidFill>
                  <a:srgbClr val="030452"/>
                </a:solidFill>
                <a:latin typeface="Calibri"/>
              </a:rPr>
              <a:t>apojení školních kolektivů, pedagogů, ale i rodičů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-CZ" sz="2800" dirty="0">
                <a:solidFill>
                  <a:srgbClr val="030452"/>
                </a:solidFill>
                <a:latin typeface="Calibri"/>
              </a:rPr>
              <a:t>e</a:t>
            </a:r>
            <a:r>
              <a:rPr lang="cs" sz="2800" dirty="0">
                <a:solidFill>
                  <a:srgbClr val="030452"/>
                </a:solidFill>
                <a:latin typeface="Calibri"/>
              </a:rPr>
              <a:t>dukace, např. využití školních zahrad, školní farmářské trhy apod</a:t>
            </a:r>
            <a:r>
              <a:rPr lang="cs" sz="2400" dirty="0">
                <a:solidFill>
                  <a:srgbClr val="030452"/>
                </a:solidFill>
                <a:latin typeface="Calibri"/>
              </a:rPr>
              <a:t>.</a:t>
            </a:r>
          </a:p>
          <a:p>
            <a:pPr marL="0" indent="0" algn="ctr">
              <a:buNone/>
            </a:pPr>
            <a:endParaRPr lang="cs-CZ" sz="4400" dirty="0"/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endParaRPr lang="cs" sz="2400" dirty="0">
              <a:solidFill>
                <a:srgbClr val="030452"/>
              </a:solidFill>
              <a:latin typeface="Calibri"/>
            </a:endParaRPr>
          </a:p>
          <a:p>
            <a:pPr marL="0" marR="0" indent="0" algn="ctr" defTabSz="198120">
              <a:lnSpc>
                <a:spcPct val="90000"/>
              </a:lnSpc>
              <a:spcAft>
                <a:spcPts val="1610"/>
              </a:spcAft>
              <a:tabLst>
                <a:tab pos="198120" algn="l"/>
              </a:tabLst>
            </a:pPr>
            <a:endParaRPr lang="cs" sz="3200" b="1" dirty="0">
              <a:solidFill>
                <a:srgbClr val="03045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12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82488E8-C6F9-283B-23B0-86EC0B20BB20}"/>
              </a:ext>
            </a:extLst>
          </p:cNvPr>
          <p:cNvSpPr txBox="1"/>
          <p:nvPr/>
        </p:nvSpPr>
        <p:spPr>
          <a:xfrm>
            <a:off x="556591" y="636104"/>
            <a:ext cx="10942983" cy="525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98120">
              <a:lnSpc>
                <a:spcPct val="90000"/>
              </a:lnSpc>
              <a:spcAft>
                <a:spcPts val="1610"/>
              </a:spcAft>
              <a:tabLst>
                <a:tab pos="198120" algn="l"/>
              </a:tabLst>
            </a:pPr>
            <a:r>
              <a:rPr lang="cs" sz="7200" dirty="0">
                <a:solidFill>
                  <a:srgbClr val="EF5D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Skutečně </a:t>
            </a:r>
            <a:r>
              <a:rPr lang="cs" sz="7200" dirty="0">
                <a:solidFill>
                  <a:srgbClr val="449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zdravá škola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endParaRPr lang="cs" sz="2800" dirty="0">
              <a:solidFill>
                <a:srgbClr val="030452"/>
              </a:solidFill>
            </a:endParaRP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" sz="2800" dirty="0">
                <a:solidFill>
                  <a:srgbClr val="030452"/>
                </a:solidFill>
              </a:rPr>
              <a:t>Královéhradecký kraj je zapojen do projektu a za zapojené školy a producenty hradí roční příspěvek a vstupní analýzy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lang="cs-CZ" sz="2800" dirty="0">
                <a:solidFill>
                  <a:srgbClr val="030452"/>
                </a:solidFill>
              </a:rPr>
              <a:t>v</a:t>
            </a:r>
            <a:r>
              <a:rPr lang="cs" sz="2800" dirty="0">
                <a:solidFill>
                  <a:srgbClr val="030452"/>
                </a:solidFill>
              </a:rPr>
              <a:t> Královéhradeckém kraji aktuálně zapojeno cca 30 mateřských a základních škol (565 škol v ČR)</a:t>
            </a:r>
          </a:p>
          <a:p>
            <a:pPr marR="0" algn="ctr" defTabSz="198120">
              <a:lnSpc>
                <a:spcPct val="90000"/>
              </a:lnSpc>
              <a:spcAft>
                <a:spcPts val="1610"/>
              </a:spcAft>
              <a:tabLst>
                <a:tab pos="198120" algn="l"/>
              </a:tabLst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Kontaktní osoba: Ing. Martina Saláková Šafková -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>
                <a:cs typeface="Times New Roman" panose="02020603050405020304" pitchFamily="18" charset="0"/>
                <a:hlinkClick r:id="rId2"/>
              </a:rPr>
              <a:t>msalakovasafkova@khk.cz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000" b="1" dirty="0">
                <a:hlinkClick r:id="rId3"/>
              </a:rPr>
              <a:t>www.skutecnezdravaskola.cz</a:t>
            </a:r>
            <a:r>
              <a:rPr lang="cs-CZ" sz="4000" b="1" dirty="0"/>
              <a:t> </a:t>
            </a:r>
          </a:p>
          <a:p>
            <a:pPr marL="342900" marR="0" indent="-342900" defTabSz="198120">
              <a:lnSpc>
                <a:spcPct val="90000"/>
              </a:lnSpc>
              <a:spcAft>
                <a:spcPts val="1610"/>
              </a:spcAft>
              <a:buFont typeface="Wingdings" panose="05000000000000000000" pitchFamily="2" charset="2"/>
              <a:buChar char="§"/>
              <a:tabLst>
                <a:tab pos="198120" algn="l"/>
              </a:tabLst>
            </a:pPr>
            <a:endParaRPr lang="cs" sz="1800" dirty="0">
              <a:solidFill>
                <a:srgbClr val="03045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63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72983-1C97-4D41-494C-BC08C08D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52" y="758952"/>
            <a:ext cx="10754028" cy="3566160"/>
          </a:xfrm>
        </p:spPr>
        <p:txBody>
          <a:bodyPr/>
          <a:lstStyle/>
          <a:p>
            <a:r>
              <a:rPr lang="cs-CZ" dirty="0"/>
              <a:t>Královéhradecké</a:t>
            </a:r>
            <a:br>
              <a:rPr lang="cs-CZ" dirty="0"/>
            </a:br>
            <a:r>
              <a:rPr lang="cs-CZ" dirty="0"/>
              <a:t>tržiště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CF29D-4CC7-07BD-94D0-E8BE1AE8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60" y="4455621"/>
            <a:ext cx="7674123" cy="114300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objednávkový portál 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pro veřejná stravovací zařízení a producenty</a:t>
            </a:r>
          </a:p>
          <a:p>
            <a:endParaRPr lang="cs-CZ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C2BA5A38-126F-E013-8629-E3397C2A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314" y="0"/>
            <a:ext cx="4295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CA868F-D94E-6D2D-9546-7FCD66FEDC11}"/>
              </a:ext>
            </a:extLst>
          </p:cNvPr>
          <p:cNvSpPr txBox="1"/>
          <p:nvPr/>
        </p:nvSpPr>
        <p:spPr>
          <a:xfrm>
            <a:off x="976095" y="1691008"/>
            <a:ext cx="3035894" cy="117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  <a:ea typeface="Lora" pitchFamily="34" charset="-122"/>
                <a:cs typeface="Lora" pitchFamily="34" charset="-120"/>
              </a:rPr>
              <a:t>široká nabídka regionálních potravin a surovin na jednom místě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D17A5D-77BE-5208-7DDF-BB298DB528D0}"/>
              </a:ext>
            </a:extLst>
          </p:cNvPr>
          <p:cNvSpPr txBox="1"/>
          <p:nvPr/>
        </p:nvSpPr>
        <p:spPr>
          <a:xfrm>
            <a:off x="4533421" y="2833995"/>
            <a:ext cx="2775660" cy="117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a typeface="Lora" pitchFamily="34" charset="-122"/>
                <a:cs typeface="Lora" pitchFamily="34" charset="-120"/>
              </a:rPr>
              <a:t>i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  <a:ea typeface="Lora" pitchFamily="34" charset="-122"/>
                <a:cs typeface="Lora" pitchFamily="34" charset="-120"/>
              </a:rPr>
              <a:t>ntuitivní uživatelské prostředí pro snadnou orientaci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9613820-047A-4CCC-EC1D-079932EDF3E0}"/>
              </a:ext>
            </a:extLst>
          </p:cNvPr>
          <p:cNvSpPr txBox="1"/>
          <p:nvPr/>
        </p:nvSpPr>
        <p:spPr>
          <a:xfrm>
            <a:off x="7816362" y="1652953"/>
            <a:ext cx="3130061" cy="117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a typeface="Lora" pitchFamily="34" charset="-122"/>
                <a:cs typeface="Lora" pitchFamily="34" charset="-120"/>
              </a:rPr>
              <a:t>r</a:t>
            </a:r>
            <a:r>
              <a:rPr lang="cs-CZ" sz="1800" dirty="0">
                <a:solidFill>
                  <a:schemeClr val="accent1">
                    <a:lumMod val="50000"/>
                  </a:schemeClr>
                </a:solidFill>
                <a:ea typeface="Lora" pitchFamily="34" charset="-122"/>
                <a:cs typeface="Lora" pitchFamily="34" charset="-120"/>
              </a:rPr>
              <a:t>ychlé a přehledné objednávání pro veřejná stravovací zařízení a jídelny na jednom místě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2D9201B-B6AF-5BC6-409F-7BEF7B54337A}"/>
              </a:ext>
            </a:extLst>
          </p:cNvPr>
          <p:cNvSpPr txBox="1"/>
          <p:nvPr/>
        </p:nvSpPr>
        <p:spPr>
          <a:xfrm>
            <a:off x="1012370" y="4001574"/>
            <a:ext cx="26358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propojení odběratelů a dodavatelů s cílem odbourání bariér nákupu lokálních potravin a surovin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6C6B5BC-81F9-7584-9762-A5C939755048}"/>
              </a:ext>
            </a:extLst>
          </p:cNvPr>
          <p:cNvSpPr txBox="1"/>
          <p:nvPr/>
        </p:nvSpPr>
        <p:spPr>
          <a:xfrm>
            <a:off x="6876661" y="4404247"/>
            <a:ext cx="4278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registrace místních producentů a potravinářů, kteří zadají nabízené komodity a zároveň okruh dodání, minimální odběr, ale i například dny možného závozu apod.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AE0B6B7-FC3E-059D-4349-A6A2999D42A9}"/>
              </a:ext>
            </a:extLst>
          </p:cNvPr>
          <p:cNvSpPr txBox="1"/>
          <p:nvPr/>
        </p:nvSpPr>
        <p:spPr>
          <a:xfrm>
            <a:off x="3405673" y="429208"/>
            <a:ext cx="599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www.trzistekhk.cz</a:t>
            </a:r>
            <a:endParaRPr lang="cs-CZ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Řečová bublina: oválný bublinový popisek 27">
            <a:extLst>
              <a:ext uri="{FF2B5EF4-FFF2-40B4-BE49-F238E27FC236}">
                <a16:creationId xmlns:a16="http://schemas.microsoft.com/office/drawing/2014/main" id="{F30FF9AC-95DA-7ADC-B4C3-E4647DDB3DAB}"/>
              </a:ext>
            </a:extLst>
          </p:cNvPr>
          <p:cNvSpPr/>
          <p:nvPr/>
        </p:nvSpPr>
        <p:spPr>
          <a:xfrm>
            <a:off x="830425" y="1268962"/>
            <a:ext cx="3228391" cy="1810139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Řečová bublina: oválný bublinový popisek 28">
            <a:extLst>
              <a:ext uri="{FF2B5EF4-FFF2-40B4-BE49-F238E27FC236}">
                <a16:creationId xmlns:a16="http://schemas.microsoft.com/office/drawing/2014/main" id="{73F81B02-F05F-20FA-5262-8DE2929FDA3A}"/>
              </a:ext>
            </a:extLst>
          </p:cNvPr>
          <p:cNvSpPr/>
          <p:nvPr/>
        </p:nvSpPr>
        <p:spPr>
          <a:xfrm>
            <a:off x="727789" y="3713584"/>
            <a:ext cx="3200400" cy="1875453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Řečová bublina: oválný bublinový popisek 29">
            <a:extLst>
              <a:ext uri="{FF2B5EF4-FFF2-40B4-BE49-F238E27FC236}">
                <a16:creationId xmlns:a16="http://schemas.microsoft.com/office/drawing/2014/main" id="{478A6F9C-D862-49A0-3D1A-0E533FC9CEA6}"/>
              </a:ext>
            </a:extLst>
          </p:cNvPr>
          <p:cNvSpPr/>
          <p:nvPr/>
        </p:nvSpPr>
        <p:spPr>
          <a:xfrm>
            <a:off x="4385388" y="2453950"/>
            <a:ext cx="3023119" cy="1819470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7AC14A45-BD92-BD66-3D3D-9AB915FA16C8}"/>
              </a:ext>
            </a:extLst>
          </p:cNvPr>
          <p:cNvSpPr/>
          <p:nvPr/>
        </p:nvSpPr>
        <p:spPr>
          <a:xfrm>
            <a:off x="7623111" y="1119673"/>
            <a:ext cx="3732244" cy="2127380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Řečová bublina: oválný bublinový popisek 31">
            <a:extLst>
              <a:ext uri="{FF2B5EF4-FFF2-40B4-BE49-F238E27FC236}">
                <a16:creationId xmlns:a16="http://schemas.microsoft.com/office/drawing/2014/main" id="{5AFF7FD6-C7B9-F274-8F37-D388911F6D59}"/>
              </a:ext>
            </a:extLst>
          </p:cNvPr>
          <p:cNvSpPr/>
          <p:nvPr/>
        </p:nvSpPr>
        <p:spPr>
          <a:xfrm>
            <a:off x="6531429" y="4030823"/>
            <a:ext cx="4898571" cy="2015413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8BB7D38-479A-9A99-2DF5-07B2D903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0"/>
            <a:ext cx="960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BB600-5F63-E431-8DEC-5166C247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286603"/>
            <a:ext cx="10330732" cy="1134693"/>
          </a:xfrm>
        </p:spPr>
        <p:txBody>
          <a:bodyPr/>
          <a:lstStyle/>
          <a:p>
            <a:pPr algn="ctr"/>
            <a:r>
              <a:rPr lang="cs-CZ" b="1" dirty="0"/>
              <a:t>  Jak to funguje?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D52F3-535B-845B-5F2C-D1FFA1A7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50" y="1779103"/>
            <a:ext cx="10058400" cy="465151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cs-CZ" sz="4600" dirty="0">
                <a:solidFill>
                  <a:schemeClr val="tx1"/>
                </a:solidFill>
              </a:rPr>
              <a:t>registrace na portále</a:t>
            </a:r>
          </a:p>
          <a:p>
            <a:endParaRPr lang="cs-CZ" sz="4600" dirty="0">
              <a:solidFill>
                <a:schemeClr val="tx1"/>
              </a:solidFill>
            </a:endParaRPr>
          </a:p>
          <a:p>
            <a:pPr algn="ctr"/>
            <a:r>
              <a:rPr lang="cs-CZ" sz="4600" dirty="0">
                <a:solidFill>
                  <a:schemeClr val="tx1"/>
                </a:solidFill>
              </a:rPr>
              <a:t>ověření a autorizace ze strany kraje</a:t>
            </a:r>
          </a:p>
          <a:p>
            <a:pPr algn="ctr"/>
            <a:endParaRPr lang="cs-CZ" sz="4600" dirty="0">
              <a:solidFill>
                <a:schemeClr val="tx1"/>
              </a:solidFill>
            </a:endParaRPr>
          </a:p>
          <a:p>
            <a:r>
              <a:rPr lang="cs-CZ" sz="4600" dirty="0">
                <a:solidFill>
                  <a:schemeClr val="tx1"/>
                </a:solidFill>
              </a:rPr>
              <a:t>               </a:t>
            </a:r>
          </a:p>
          <a:p>
            <a:r>
              <a:rPr lang="cs-CZ" sz="4600" dirty="0">
                <a:solidFill>
                  <a:schemeClr val="tx1"/>
                </a:solidFill>
              </a:rPr>
              <a:t>                                   </a:t>
            </a:r>
            <a:r>
              <a:rPr lang="cs-CZ" sz="7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DODAVATEL</a:t>
            </a:r>
            <a:r>
              <a:rPr lang="cs-CZ" sz="4600" dirty="0">
                <a:solidFill>
                  <a:schemeClr val="tx1"/>
                </a:solidFill>
              </a:rPr>
              <a:t>                	      </a:t>
            </a:r>
            <a:r>
              <a:rPr lang="cs-CZ" sz="7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ODBĚRATEL</a:t>
            </a:r>
            <a:r>
              <a:rPr lang="cs-CZ" sz="4600" dirty="0">
                <a:solidFill>
                  <a:schemeClr val="tx1"/>
                </a:solidFill>
              </a:rPr>
              <a:t>	</a:t>
            </a:r>
          </a:p>
          <a:p>
            <a:r>
              <a:rPr lang="cs-CZ" sz="4600" dirty="0">
                <a:solidFill>
                  <a:schemeClr val="tx1"/>
                </a:solidFill>
              </a:rPr>
              <a:t>                                       zadání nabídky	                   možnost objednání</a:t>
            </a:r>
          </a:p>
          <a:p>
            <a:r>
              <a:rPr lang="cs-CZ" sz="4600" dirty="0">
                <a:solidFill>
                  <a:schemeClr val="tx1"/>
                </a:solidFill>
              </a:rPr>
              <a:t>                             </a:t>
            </a:r>
          </a:p>
          <a:p>
            <a:r>
              <a:rPr lang="cs-CZ" sz="4600" dirty="0">
                <a:solidFill>
                  <a:schemeClr val="tx1"/>
                </a:solidFill>
              </a:rPr>
              <a:t>    </a:t>
            </a:r>
          </a:p>
          <a:p>
            <a:r>
              <a:rPr lang="cs-CZ" sz="4600" dirty="0">
                <a:solidFill>
                  <a:schemeClr val="tx1"/>
                </a:solidFill>
              </a:rPr>
              <a:t>                                                   prodej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tx1"/>
                </a:solidFill>
              </a:rPr>
              <a:t>Celý proces končí vygenerováním objednávky.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503CA14-F824-ED52-269F-1F41D027DABB}"/>
              </a:ext>
            </a:extLst>
          </p:cNvPr>
          <p:cNvCxnSpPr/>
          <p:nvPr/>
        </p:nvCxnSpPr>
        <p:spPr>
          <a:xfrm>
            <a:off x="6251712" y="2107094"/>
            <a:ext cx="0" cy="57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4F1C980-79AC-7956-2F06-B54E0D9332FF}"/>
              </a:ext>
            </a:extLst>
          </p:cNvPr>
          <p:cNvCxnSpPr>
            <a:cxnSpLocks/>
          </p:cNvCxnSpPr>
          <p:nvPr/>
        </p:nvCxnSpPr>
        <p:spPr>
          <a:xfrm flipH="1">
            <a:off x="4711148" y="2951922"/>
            <a:ext cx="1073426" cy="6162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DFC8982-4083-CDBD-EC00-1AF21F1E34B3}"/>
              </a:ext>
            </a:extLst>
          </p:cNvPr>
          <p:cNvCxnSpPr>
            <a:cxnSpLocks/>
          </p:cNvCxnSpPr>
          <p:nvPr/>
        </p:nvCxnSpPr>
        <p:spPr>
          <a:xfrm>
            <a:off x="6649278" y="2991678"/>
            <a:ext cx="934279" cy="5764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0C77A2B-E50D-51CD-2B51-C071691E03D7}"/>
              </a:ext>
            </a:extLst>
          </p:cNvPr>
          <p:cNvCxnSpPr/>
          <p:nvPr/>
        </p:nvCxnSpPr>
        <p:spPr>
          <a:xfrm>
            <a:off x="4870176" y="4890054"/>
            <a:ext cx="0" cy="6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jídlo, Lepek, pečené v troubě, chléb&#10;&#10;AI-generated content may be incorrect.">
            <a:extLst>
              <a:ext uri="{FF2B5EF4-FFF2-40B4-BE49-F238E27FC236}">
                <a16:creationId xmlns:a16="http://schemas.microsoft.com/office/drawing/2014/main" id="{5DDACF4A-E4FE-3A7A-DBD3-B405A834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3" y="4988049"/>
            <a:ext cx="2589995" cy="1725989"/>
          </a:xfrm>
          <a:prstGeom prst="rect">
            <a:avLst/>
          </a:prstGeom>
        </p:spPr>
      </p:pic>
      <p:pic>
        <p:nvPicPr>
          <p:cNvPr id="13" name="Obrázek 12" descr="Obsah obrázku Svačinka, interiér, Rychlé občerstvení, pekařství&#10;&#10;AI-generated content may be incorrect.">
            <a:extLst>
              <a:ext uri="{FF2B5EF4-FFF2-40B4-BE49-F238E27FC236}">
                <a16:creationId xmlns:a16="http://schemas.microsoft.com/office/drawing/2014/main" id="{847C25DA-D72C-FB61-73CC-5D8F6E651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79" y="2746543"/>
            <a:ext cx="2858621" cy="1905003"/>
          </a:xfrm>
          <a:prstGeom prst="rect">
            <a:avLst/>
          </a:prstGeom>
        </p:spPr>
      </p:pic>
      <p:pic>
        <p:nvPicPr>
          <p:cNvPr id="18" name="Obrázek 17" descr="Obsah obrázku osoba, oblečení, interiér, Kuchař&#10;&#10;AI-generated content may be incorrect.">
            <a:extLst>
              <a:ext uri="{FF2B5EF4-FFF2-40B4-BE49-F238E27FC236}">
                <a16:creationId xmlns:a16="http://schemas.microsoft.com/office/drawing/2014/main" id="{BEC34B83-23FB-BF8A-4365-C5FE6E435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22" y="4658630"/>
            <a:ext cx="3296478" cy="2199369"/>
          </a:xfrm>
          <a:prstGeom prst="rect">
            <a:avLst/>
          </a:prstGeom>
        </p:spPr>
      </p:pic>
      <p:pic>
        <p:nvPicPr>
          <p:cNvPr id="8" name="Obrázek 7" descr="Obsah obrázku láhev, nadhazovač, mléko, Nápojové sklo&#10;&#10;AI-generated content may be incorrect.">
            <a:extLst>
              <a:ext uri="{FF2B5EF4-FFF2-40B4-BE49-F238E27FC236}">
                <a16:creationId xmlns:a16="http://schemas.microsoft.com/office/drawing/2014/main" id="{BBA0A238-74C5-5275-501D-FE83E6339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" y="1478422"/>
            <a:ext cx="1540094" cy="2154448"/>
          </a:xfrm>
          <a:prstGeom prst="rect">
            <a:avLst/>
          </a:prstGeom>
        </p:spPr>
      </p:pic>
      <p:pic>
        <p:nvPicPr>
          <p:cNvPr id="15" name="Obrázek 14" descr="Obsah obrázku vejce, jídlo&#10;&#10;AI-generated content may be incorrect.">
            <a:extLst>
              <a:ext uri="{FF2B5EF4-FFF2-40B4-BE49-F238E27FC236}">
                <a16:creationId xmlns:a16="http://schemas.microsoft.com/office/drawing/2014/main" id="{52EDEC82-90A8-B62C-B666-BB1F786BB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68" y="3170493"/>
            <a:ext cx="1910907" cy="1274933"/>
          </a:xfrm>
          <a:prstGeom prst="rect">
            <a:avLst/>
          </a:prstGeom>
        </p:spPr>
      </p:pic>
      <p:pic>
        <p:nvPicPr>
          <p:cNvPr id="17" name="Obrázek 16" descr="Obsah obrázku venku, jablko, Čerstvé jídlo, ovocný strom&#10;&#10;AI-generated content may be incorrect.">
            <a:extLst>
              <a:ext uri="{FF2B5EF4-FFF2-40B4-BE49-F238E27FC236}">
                <a16:creationId xmlns:a16="http://schemas.microsoft.com/office/drawing/2014/main" id="{BC59280B-82D9-8365-3460-C78C3067F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340"/>
            <a:ext cx="2205828" cy="1471701"/>
          </a:xfrm>
          <a:prstGeom prst="rect">
            <a:avLst/>
          </a:prstGeom>
        </p:spPr>
      </p:pic>
      <p:pic>
        <p:nvPicPr>
          <p:cNvPr id="20" name="Obrázek 19" descr="Obsah obrázku zemědělská produkce, Čerstvé jídlo, Listová zelenina, Veganská výživa&#10;&#10;AI-generated content may be incorrect.">
            <a:extLst>
              <a:ext uri="{FF2B5EF4-FFF2-40B4-BE49-F238E27FC236}">
                <a16:creationId xmlns:a16="http://schemas.microsoft.com/office/drawing/2014/main" id="{B9C79A40-90D2-C4B1-FAB1-F9678F59D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3" y="170915"/>
            <a:ext cx="2519858" cy="1679249"/>
          </a:xfrm>
          <a:prstGeom prst="rect">
            <a:avLst/>
          </a:prstGeom>
        </p:spPr>
      </p:pic>
      <p:pic>
        <p:nvPicPr>
          <p:cNvPr id="22" name="Obrázek 21" descr="Obsah obrázku oblečení, osoba, Lidská tvář, muž&#10;&#10;AI-generated content may be incorrect.">
            <a:extLst>
              <a:ext uri="{FF2B5EF4-FFF2-40B4-BE49-F238E27FC236}">
                <a16:creationId xmlns:a16="http://schemas.microsoft.com/office/drawing/2014/main" id="{6B1A621C-36F6-A2E3-D42B-5F61D6117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18" y="452927"/>
            <a:ext cx="1567478" cy="2349381"/>
          </a:xfrm>
          <a:prstGeom prst="rect">
            <a:avLst/>
          </a:prstGeom>
        </p:spPr>
      </p:pic>
      <p:pic>
        <p:nvPicPr>
          <p:cNvPr id="24" name="Obrázek 23" descr="Obsah obrázku Zvířecí tuk, červené maso, hovězí, Maso&#10;&#10;AI-generated content may be incorrect.">
            <a:extLst>
              <a:ext uri="{FF2B5EF4-FFF2-40B4-BE49-F238E27FC236}">
                <a16:creationId xmlns:a16="http://schemas.microsoft.com/office/drawing/2014/main" id="{D28B243B-B2F7-CCE4-607C-F7B632E24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52" y="1897166"/>
            <a:ext cx="1741981" cy="11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2">
            <a:extLst>
              <a:ext uri="{FF2B5EF4-FFF2-40B4-BE49-F238E27FC236}">
                <a16:creationId xmlns:a16="http://schemas.microsoft.com/office/drawing/2014/main" id="{65F4C019-90C0-1F75-E6D5-D69B31267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1" b="4935"/>
          <a:stretch/>
        </p:blipFill>
        <p:spPr bwMode="auto">
          <a:xfrm>
            <a:off x="718457" y="348103"/>
            <a:ext cx="10812714" cy="59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5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>
            <a:extLst>
              <a:ext uri="{FF2B5EF4-FFF2-40B4-BE49-F238E27FC236}">
                <a16:creationId xmlns:a16="http://schemas.microsoft.com/office/drawing/2014/main" id="{E982C9A9-E45D-AF73-8896-8B54D66E0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1" b="4831"/>
          <a:stretch/>
        </p:blipFill>
        <p:spPr bwMode="auto">
          <a:xfrm>
            <a:off x="597159" y="360669"/>
            <a:ext cx="10922414" cy="58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42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</TotalTime>
  <Words>284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Franklin Gothic Book</vt:lpstr>
      <vt:lpstr>Lora</vt:lpstr>
      <vt:lpstr>Times New Roman</vt:lpstr>
      <vt:lpstr>Wingdings</vt:lpstr>
      <vt:lpstr>Retrospektiva</vt:lpstr>
      <vt:lpstr>Acrobat Document</vt:lpstr>
      <vt:lpstr>Skutečně zdravá škola</vt:lpstr>
      <vt:lpstr>Prezentace aplikace PowerPoint</vt:lpstr>
      <vt:lpstr>Prezentace aplikace PowerPoint</vt:lpstr>
      <vt:lpstr>Královéhradecké tržiště</vt:lpstr>
      <vt:lpstr>Prezentace aplikace PowerPoint</vt:lpstr>
      <vt:lpstr>Prezentace aplikace PowerPoint</vt:lpstr>
      <vt:lpstr>  Jak to funguje?</vt:lpstr>
      <vt:lpstr>Prezentace aplikace PowerPoint</vt:lpstr>
      <vt:lpstr>Prezentace aplikace PowerPoint</vt:lpstr>
      <vt:lpstr> Děkuji za pozornost!   Lucie Rovenská oddělení regionálního rozvoje, KÚ Královéhradeckého kraje Tel: 736 752 235 E-mail: lrovenska@khk.cz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Rovenská Lucie Ing.</dc:creator>
  <cp:lastModifiedBy>Rovenská Lucie Ing.</cp:lastModifiedBy>
  <cp:revision>19</cp:revision>
  <dcterms:created xsi:type="dcterms:W3CDTF">2025-03-14T11:33:27Z</dcterms:created>
  <dcterms:modified xsi:type="dcterms:W3CDTF">2025-03-26T10:13:03Z</dcterms:modified>
</cp:coreProperties>
</file>