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Safira March" panose="020B0604020202020204" charset="0"/>
      <p:regular r:id="rId9"/>
    </p:embeddedFont>
    <p:embeddedFont>
      <p:font typeface="The Seasons" panose="020B0604020202020204" charset="-18"/>
      <p:regular r:id="rId10"/>
    </p:embeddedFont>
    <p:embeddedFont>
      <p:font typeface="The Seasons Bold" panose="020B0604020202020204" charset="-18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15131" b="-1513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54" r="-345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5908373" y="417229"/>
            <a:ext cx="1857575" cy="2256929"/>
          </a:xfrm>
          <a:custGeom>
            <a:avLst/>
            <a:gdLst/>
            <a:ahLst/>
            <a:cxnLst/>
            <a:rect l="l" t="t" r="r" b="b"/>
            <a:pathLst>
              <a:path w="1857575" h="2256929">
                <a:moveTo>
                  <a:pt x="0" y="0"/>
                </a:moveTo>
                <a:lnTo>
                  <a:pt x="1857576" y="0"/>
                </a:lnTo>
                <a:lnTo>
                  <a:pt x="1857576" y="2256930"/>
                </a:lnTo>
                <a:lnTo>
                  <a:pt x="0" y="225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8690397" y="4574807"/>
            <a:ext cx="7943497" cy="311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5"/>
              </a:lnSpc>
            </a:pPr>
            <a:r>
              <a:rPr lang="en-US" sz="4635" spc="287">
                <a:solidFill>
                  <a:srgbClr val="000000"/>
                </a:solidFill>
                <a:latin typeface="Safira March"/>
                <a:ea typeface="Safira March"/>
                <a:cs typeface="Safira March"/>
                <a:sym typeface="Safira March"/>
              </a:rPr>
              <a:t>VELIKONOCE PRO 2. STUPEŇ ZŠ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1" b="-1513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1844815" y="2755641"/>
            <a:ext cx="4653729" cy="5689277"/>
          </a:xfrm>
          <a:custGeom>
            <a:avLst/>
            <a:gdLst/>
            <a:ahLst/>
            <a:cxnLst/>
            <a:rect l="l" t="t" r="r" b="b"/>
            <a:pathLst>
              <a:path w="4653729" h="5689277">
                <a:moveTo>
                  <a:pt x="0" y="0"/>
                </a:moveTo>
                <a:lnTo>
                  <a:pt x="4653729" y="0"/>
                </a:lnTo>
                <a:lnTo>
                  <a:pt x="4653729" y="5689277"/>
                </a:lnTo>
                <a:lnTo>
                  <a:pt x="0" y="5689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98" b="-4598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1522440" y="2347494"/>
            <a:ext cx="9097376" cy="5903498"/>
            <a:chOff x="0" y="0"/>
            <a:chExt cx="12129835" cy="787133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2129835" cy="855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58"/>
                </a:lnSpc>
              </a:pPr>
              <a:r>
                <a:rPr lang="en-US" sz="3329" spc="206">
                  <a:solidFill>
                    <a:srgbClr val="000000"/>
                  </a:solidFill>
                  <a:latin typeface="Safira March"/>
                  <a:ea typeface="Safira March"/>
                  <a:cs typeface="Safira March"/>
                  <a:sym typeface="Safira March"/>
                </a:rPr>
                <a:t>KAMÍNEK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93821"/>
              <a:ext cx="12129835" cy="60775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73"/>
                </a:lnSpc>
              </a:pPr>
              <a:r>
                <a:rPr lang="en-US" sz="2876" spc="215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Žáci v úvodu programu dostanou oblázek </a:t>
              </a:r>
            </a:p>
            <a:p>
              <a:pPr algn="l">
                <a:lnSpc>
                  <a:spcPts val="4573"/>
                </a:lnSpc>
              </a:pPr>
              <a:r>
                <a:rPr lang="en-US" sz="2876" spc="215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s vyrytou postavou člověka. Kamínek se nosí </a:t>
              </a:r>
            </a:p>
            <a:p>
              <a:pPr algn="l">
                <a:lnSpc>
                  <a:spcPts val="4573"/>
                </a:lnSpc>
              </a:pPr>
              <a:r>
                <a:rPr lang="en-US" sz="2876" spc="215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v kapse a pomáhá člověku v těžkých situacích zůstat ve spojení se sebou samým a nepropadnout panice. Postava vyrytá </a:t>
              </a:r>
            </a:p>
            <a:p>
              <a:pPr algn="l">
                <a:lnSpc>
                  <a:spcPts val="4573"/>
                </a:lnSpc>
              </a:pPr>
              <a:r>
                <a:rPr lang="en-US" sz="2876" spc="215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na kamínku připomíná kříž, proto </a:t>
              </a:r>
            </a:p>
            <a:p>
              <a:pPr algn="l">
                <a:lnSpc>
                  <a:spcPts val="4573"/>
                </a:lnSpc>
              </a:pPr>
              <a:r>
                <a:rPr lang="en-US" sz="2876" spc="215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pro křesťany může mačkání oblázku znamenat spojení s Ježíšem v jeho utrpení.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1" b="-1513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587245" y="2554430"/>
            <a:ext cx="4653729" cy="5689277"/>
          </a:xfrm>
          <a:custGeom>
            <a:avLst/>
            <a:gdLst/>
            <a:ahLst/>
            <a:cxnLst/>
            <a:rect l="l" t="t" r="r" b="b"/>
            <a:pathLst>
              <a:path w="4653729" h="5689277">
                <a:moveTo>
                  <a:pt x="0" y="0"/>
                </a:moveTo>
                <a:lnTo>
                  <a:pt x="4653729" y="0"/>
                </a:lnTo>
                <a:lnTo>
                  <a:pt x="4653729" y="5689277"/>
                </a:lnTo>
                <a:lnTo>
                  <a:pt x="0" y="5689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90" r="-3790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1522440" y="2830535"/>
            <a:ext cx="8290835" cy="3767955"/>
            <a:chOff x="0" y="0"/>
            <a:chExt cx="11054446" cy="5023940"/>
          </a:xfrm>
        </p:grpSpPr>
        <p:sp>
          <p:nvSpPr>
            <p:cNvPr id="5" name="TextBox 5"/>
            <p:cNvSpPr txBox="1"/>
            <p:nvPr/>
          </p:nvSpPr>
          <p:spPr>
            <a:xfrm>
              <a:off x="0" y="-209550"/>
              <a:ext cx="11054446" cy="91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86"/>
                </a:lnSpc>
              </a:pPr>
              <a:r>
                <a:rPr lang="en-US" sz="3509" spc="217">
                  <a:solidFill>
                    <a:srgbClr val="000000"/>
                  </a:solidFill>
                  <a:latin typeface="Safira March"/>
                  <a:ea typeface="Safira March"/>
                  <a:cs typeface="Safira March"/>
                  <a:sym typeface="Safira March"/>
                </a:rPr>
                <a:t>PAŠIJOVÝ PŘÍBĚH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0238"/>
              <a:ext cx="11054446" cy="3123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11958" lvl="1" indent="-305979" algn="l">
                <a:lnSpc>
                  <a:spcPts val="4506"/>
                </a:lnSpc>
                <a:buFont typeface="Arial"/>
                <a:buChar char="•"/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představení velikonočního příběhu - osoby, místa</a:t>
              </a:r>
            </a:p>
            <a:p>
              <a:pPr algn="l">
                <a:lnSpc>
                  <a:spcPts val="4506"/>
                </a:lnSpc>
              </a:pPr>
              <a:endParaRPr lang="en-US" sz="2834" spc="212">
                <a:solidFill>
                  <a:srgbClr val="000000"/>
                </a:solidFill>
                <a:latin typeface="The Seasons"/>
                <a:ea typeface="The Seasons"/>
                <a:cs typeface="The Seasons"/>
                <a:sym typeface="The Seasons"/>
              </a:endParaRPr>
            </a:p>
            <a:p>
              <a:pPr marL="611958" lvl="1" indent="-305979" algn="l">
                <a:lnSpc>
                  <a:spcPts val="4506"/>
                </a:lnSpc>
                <a:buFont typeface="Arial"/>
                <a:buChar char="•"/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čtení příběhu po rolích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0126" y="1547535"/>
            <a:ext cx="5372751" cy="7163668"/>
          </a:xfrm>
          <a:custGeom>
            <a:avLst/>
            <a:gdLst/>
            <a:ahLst/>
            <a:cxnLst/>
            <a:rect l="l" t="t" r="r" b="b"/>
            <a:pathLst>
              <a:path w="5372751" h="7163668">
                <a:moveTo>
                  <a:pt x="0" y="0"/>
                </a:moveTo>
                <a:lnTo>
                  <a:pt x="5372751" y="0"/>
                </a:lnTo>
                <a:lnTo>
                  <a:pt x="5372751" y="7163668"/>
                </a:lnTo>
                <a:lnTo>
                  <a:pt x="0" y="7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1376085"/>
            <a:ext cx="8339476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"/>
                <a:ea typeface="Safira March"/>
                <a:cs typeface="Safira March"/>
                <a:sym typeface="Safira March"/>
              </a:rPr>
              <a:t>POZVÁNÍ NA VEČEŘI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54597" y="3037680"/>
            <a:ext cx="7087683" cy="90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Žáci jsou vtaženi do večeře s členy Petrovy a Jidášovy rodiny.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4597" y="4269304"/>
            <a:ext cx="7087683" cy="131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Rozhovor Petrova syna  </a:t>
            </a:r>
          </a:p>
          <a:p>
            <a:pPr algn="l">
              <a:lnSpc>
                <a:spcPts val="3180"/>
              </a:lnSpc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     s kamarádem sledují </a:t>
            </a:r>
          </a:p>
          <a:p>
            <a:pPr algn="l">
              <a:lnSpc>
                <a:spcPts val="3180"/>
              </a:lnSpc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     na obrazovce.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4597" y="6162061"/>
            <a:ext cx="7087683" cy="90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V dialogu zazní svědectví apoštola Petra o odpuštění jeho zrady.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5547" y="7849078"/>
            <a:ext cx="7087683" cy="131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Večeři uzavře krátký úryvek </a:t>
            </a:r>
          </a:p>
          <a:p>
            <a:pPr algn="l">
              <a:lnSpc>
                <a:spcPts val="3180"/>
              </a:lnSpc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      z filmu Narnie, kde lev nabídne                                                                                         svůj život, aby zrádce mohl žít.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0126" y="1547535"/>
            <a:ext cx="5372751" cy="7163668"/>
          </a:xfrm>
          <a:custGeom>
            <a:avLst/>
            <a:gdLst/>
            <a:ahLst/>
            <a:cxnLst/>
            <a:rect l="l" t="t" r="r" b="b"/>
            <a:pathLst>
              <a:path w="5372751" h="7163668">
                <a:moveTo>
                  <a:pt x="0" y="0"/>
                </a:moveTo>
                <a:lnTo>
                  <a:pt x="5372751" y="0"/>
                </a:lnTo>
                <a:lnTo>
                  <a:pt x="5372751" y="7163668"/>
                </a:lnTo>
                <a:lnTo>
                  <a:pt x="0" y="71636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" r="-30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028700" y="1376085"/>
            <a:ext cx="8339476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000" spc="186">
                <a:solidFill>
                  <a:srgbClr val="000000"/>
                </a:solidFill>
                <a:latin typeface="Safira March"/>
                <a:ea typeface="Safira March"/>
                <a:cs typeface="Safira March"/>
                <a:sym typeface="Safira March"/>
              </a:rPr>
              <a:t>NÁVŠTĚVA KOSTELA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54597" y="3037680"/>
            <a:ext cx="7087683" cy="907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Lektor provede a vysvětlí symboly velikonočního příběhu v kostele.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54597" y="4673164"/>
            <a:ext cx="7087683" cy="503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Žáci mají prostor na dotazy.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4597" y="5960131"/>
            <a:ext cx="7087683" cy="131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Na závěr jsou žáci požádáni, aby obtiskli svůj prst pomocí barvy na malý oblázek.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54597" y="7849078"/>
            <a:ext cx="7087683" cy="1311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9895" lvl="1" indent="-314947" algn="l">
              <a:lnSpc>
                <a:spcPts val="3180"/>
              </a:lnSpc>
              <a:buFont typeface="Arial"/>
              <a:buChar char="•"/>
            </a:pPr>
            <a:r>
              <a:rPr lang="en-US" sz="2917" spc="180">
                <a:solidFill>
                  <a:srgbClr val="000000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Označené oblázky o Velikonocích tvoří výzdobu Getsemanské zahrady.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t="-15131" b="-1513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28700" y="2539699"/>
            <a:ext cx="10084204" cy="6718601"/>
          </a:xfrm>
          <a:custGeom>
            <a:avLst/>
            <a:gdLst/>
            <a:ahLst/>
            <a:cxnLst/>
            <a:rect l="l" t="t" r="r" b="b"/>
            <a:pathLst>
              <a:path w="10084204" h="6718601">
                <a:moveTo>
                  <a:pt x="0" y="0"/>
                </a:moveTo>
                <a:lnTo>
                  <a:pt x="10084204" y="0"/>
                </a:lnTo>
                <a:lnTo>
                  <a:pt x="10084204" y="6718601"/>
                </a:lnTo>
                <a:lnTo>
                  <a:pt x="0" y="67186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304" b="-130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>
            <a:off x="12033584" y="2539699"/>
            <a:ext cx="5190970" cy="6718601"/>
          </a:xfrm>
          <a:custGeom>
            <a:avLst/>
            <a:gdLst/>
            <a:ahLst/>
            <a:cxnLst/>
            <a:rect l="l" t="t" r="r" b="b"/>
            <a:pathLst>
              <a:path w="5190970" h="6718601">
                <a:moveTo>
                  <a:pt x="0" y="0"/>
                </a:moveTo>
                <a:lnTo>
                  <a:pt x="5190970" y="0"/>
                </a:lnTo>
                <a:lnTo>
                  <a:pt x="5190970" y="6718601"/>
                </a:lnTo>
                <a:lnTo>
                  <a:pt x="0" y="67186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6024" r="-36024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131" b="-15131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>
            <a:off x="10587245" y="1184682"/>
            <a:ext cx="5774159" cy="7059025"/>
          </a:xfrm>
          <a:custGeom>
            <a:avLst/>
            <a:gdLst/>
            <a:ahLst/>
            <a:cxnLst/>
            <a:rect l="l" t="t" r="r" b="b"/>
            <a:pathLst>
              <a:path w="5774159" h="7059025">
                <a:moveTo>
                  <a:pt x="0" y="0"/>
                </a:moveTo>
                <a:lnTo>
                  <a:pt x="5774159" y="0"/>
                </a:lnTo>
                <a:lnTo>
                  <a:pt x="5774159" y="7059025"/>
                </a:lnTo>
                <a:lnTo>
                  <a:pt x="0" y="7059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975" b="-7975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" name="Group 4"/>
          <p:cNvGrpSpPr/>
          <p:nvPr/>
        </p:nvGrpSpPr>
        <p:grpSpPr>
          <a:xfrm>
            <a:off x="1446986" y="1184682"/>
            <a:ext cx="8290835" cy="7699875"/>
            <a:chOff x="0" y="0"/>
            <a:chExt cx="11054446" cy="10266500"/>
          </a:xfrm>
        </p:grpSpPr>
        <p:sp>
          <p:nvSpPr>
            <p:cNvPr id="5" name="TextBox 5"/>
            <p:cNvSpPr txBox="1"/>
            <p:nvPr/>
          </p:nvSpPr>
          <p:spPr>
            <a:xfrm>
              <a:off x="0" y="-209550"/>
              <a:ext cx="11054446" cy="910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86"/>
                </a:lnSpc>
              </a:pPr>
              <a:r>
                <a:rPr lang="en-US" sz="3509" spc="217">
                  <a:solidFill>
                    <a:srgbClr val="000000"/>
                  </a:solidFill>
                  <a:latin typeface="Safira March"/>
                  <a:ea typeface="Safira March"/>
                  <a:cs typeface="Safira March"/>
                  <a:sym typeface="Safira March"/>
                </a:rPr>
                <a:t>PODĚKOVÁNÍ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0238"/>
              <a:ext cx="11054446" cy="83662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otci Jiřímu Kaňovi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otci Janu Pattymu Pavlíčkovi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otci Janu Křížovi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Bc. Janě Balounové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Josefu Drlíčkovi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Mgr. Veronice Horákové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Marii Homolové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Vojtěchu Petřekovi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Prokopu  Ondráčkovi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Radimu Homolovi</a:t>
              </a:r>
            </a:p>
            <a:p>
              <a:pPr algn="l">
                <a:lnSpc>
                  <a:spcPts val="4506"/>
                </a:lnSpc>
              </a:pPr>
              <a:r>
                <a:rPr lang="en-US" sz="2834" spc="212">
                  <a:solidFill>
                    <a:srgbClr val="000000"/>
                  </a:solidFill>
                  <a:latin typeface="The Seasons"/>
                  <a:ea typeface="The Seasons"/>
                  <a:cs typeface="The Seasons"/>
                  <a:sym typeface="The Seasons"/>
                </a:rPr>
                <a:t>Petru Štipákovi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Microsoft Office PowerPoint</Application>
  <PresentationFormat>Vlastní</PresentationFormat>
  <Paragraphs>36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The Seasons</vt:lpstr>
      <vt:lpstr>The Seasons Bold</vt:lpstr>
      <vt:lpstr>Calibri</vt:lpstr>
      <vt:lpstr>Safira March</vt:lpstr>
      <vt:lpstr>Arial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velikonoce pro 2. stupeŇ ZŠ</dc:title>
  <dc:creator>praskova</dc:creator>
  <cp:lastModifiedBy>Prášková Marie</cp:lastModifiedBy>
  <cp:revision>1</cp:revision>
  <dcterms:created xsi:type="dcterms:W3CDTF">2006-08-16T00:00:00Z</dcterms:created>
  <dcterms:modified xsi:type="dcterms:W3CDTF">2024-08-03T00:11:13Z</dcterms:modified>
  <dc:identifier>DAGMr3BxcJE</dc:identifier>
</cp:coreProperties>
</file>