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3" r:id="rId3"/>
    <p:sldId id="260" r:id="rId4"/>
    <p:sldId id="261" r:id="rId5"/>
    <p:sldId id="265" r:id="rId6"/>
    <p:sldId id="277" r:id="rId7"/>
    <p:sldId id="262" r:id="rId8"/>
    <p:sldId id="283" r:id="rId9"/>
    <p:sldId id="291" r:id="rId10"/>
    <p:sldId id="293" r:id="rId11"/>
    <p:sldId id="268" r:id="rId12"/>
    <p:sldId id="286" r:id="rId13"/>
    <p:sldId id="271" r:id="rId14"/>
    <p:sldId id="272" r:id="rId15"/>
    <p:sldId id="273" r:id="rId16"/>
    <p:sldId id="274" r:id="rId17"/>
    <p:sldId id="275" r:id="rId18"/>
    <p:sldId id="276" r:id="rId19"/>
    <p:sldId id="279" r:id="rId20"/>
    <p:sldId id="278" r:id="rId21"/>
    <p:sldId id="280" r:id="rId22"/>
    <p:sldId id="287" r:id="rId23"/>
    <p:sldId id="288" r:id="rId24"/>
    <p:sldId id="289" r:id="rId25"/>
    <p:sldId id="294" r:id="rId26"/>
    <p:sldId id="290" r:id="rId27"/>
    <p:sldId id="257" r:id="rId28"/>
    <p:sldId id="281"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99" d="100"/>
          <a:sy n="99" d="100"/>
        </p:scale>
        <p:origin x="258" y="90"/>
      </p:cViewPr>
      <p:guideLst/>
    </p:cSldViewPr>
  </p:slideViewPr>
  <p:outlineViewPr>
    <p:cViewPr>
      <p:scale>
        <a:sx n="33" d="100"/>
        <a:sy n="33" d="100"/>
      </p:scale>
      <p:origin x="0" y="-28344"/>
    </p:cViewPr>
  </p:outlineViewPr>
  <p:notesTextViewPr>
    <p:cViewPr>
      <p:scale>
        <a:sx n="1" d="1"/>
        <a:sy n="1" d="1"/>
      </p:scale>
      <p:origin x="0" y="0"/>
    </p:cViewPr>
  </p:notesTextViewPr>
  <p:sorterViewPr>
    <p:cViewPr>
      <p:scale>
        <a:sx n="100" d="100"/>
        <a:sy n="100" d="100"/>
      </p:scale>
      <p:origin x="0" y="-2706"/>
    </p:cViewPr>
  </p:sorterViewPr>
  <p:notesViewPr>
    <p:cSldViewPr snapToGrid="0">
      <p:cViewPr varScale="1">
        <p:scale>
          <a:sx n="88" d="100"/>
          <a:sy n="88" d="100"/>
        </p:scale>
        <p:origin x="308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E11C87-D2B4-4A7B-89DA-524FAC9A9DBC}" type="datetimeFigureOut">
              <a:rPr lang="cs-CZ" smtClean="0"/>
              <a:t>6.12.2024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B68F94-6A4E-4188-A1D4-0ECD5E3CAFFB}" type="slidenum">
              <a:rPr lang="cs-CZ" smtClean="0"/>
              <a:t>‹#›</a:t>
            </a:fld>
            <a:endParaRPr lang="cs-CZ"/>
          </a:p>
        </p:txBody>
      </p:sp>
    </p:spTree>
    <p:extLst>
      <p:ext uri="{BB962C8B-B14F-4D97-AF65-F5344CB8AC3E}">
        <p14:creationId xmlns:p14="http://schemas.microsoft.com/office/powerpoint/2010/main" val="20130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3</a:t>
            </a:fld>
            <a:endParaRPr lang="cs-CZ"/>
          </a:p>
        </p:txBody>
      </p:sp>
    </p:spTree>
    <p:extLst>
      <p:ext uri="{BB962C8B-B14F-4D97-AF65-F5344CB8AC3E}">
        <p14:creationId xmlns:p14="http://schemas.microsoft.com/office/powerpoint/2010/main" val="4026877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9</a:t>
            </a:fld>
            <a:endParaRPr lang="cs-CZ"/>
          </a:p>
        </p:txBody>
      </p:sp>
    </p:spTree>
    <p:extLst>
      <p:ext uri="{BB962C8B-B14F-4D97-AF65-F5344CB8AC3E}">
        <p14:creationId xmlns:p14="http://schemas.microsoft.com/office/powerpoint/2010/main" val="2162019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10</a:t>
            </a:fld>
            <a:endParaRPr lang="cs-CZ"/>
          </a:p>
        </p:txBody>
      </p:sp>
    </p:spTree>
    <p:extLst>
      <p:ext uri="{BB962C8B-B14F-4D97-AF65-F5344CB8AC3E}">
        <p14:creationId xmlns:p14="http://schemas.microsoft.com/office/powerpoint/2010/main" val="3664084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14</a:t>
            </a:fld>
            <a:endParaRPr lang="cs-CZ"/>
          </a:p>
        </p:txBody>
      </p:sp>
    </p:spTree>
    <p:extLst>
      <p:ext uri="{BB962C8B-B14F-4D97-AF65-F5344CB8AC3E}">
        <p14:creationId xmlns:p14="http://schemas.microsoft.com/office/powerpoint/2010/main" val="819859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17</a:t>
            </a:fld>
            <a:endParaRPr lang="cs-CZ"/>
          </a:p>
        </p:txBody>
      </p:sp>
    </p:spTree>
    <p:extLst>
      <p:ext uri="{BB962C8B-B14F-4D97-AF65-F5344CB8AC3E}">
        <p14:creationId xmlns:p14="http://schemas.microsoft.com/office/powerpoint/2010/main" val="1011138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19</a:t>
            </a:fld>
            <a:endParaRPr lang="cs-CZ"/>
          </a:p>
        </p:txBody>
      </p:sp>
    </p:spTree>
    <p:extLst>
      <p:ext uri="{BB962C8B-B14F-4D97-AF65-F5344CB8AC3E}">
        <p14:creationId xmlns:p14="http://schemas.microsoft.com/office/powerpoint/2010/main" val="3736124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2B68F94-6A4E-4188-A1D4-0ECD5E3CAFFB}" type="slidenum">
              <a:rPr lang="cs-CZ" smtClean="0"/>
              <a:t>22</a:t>
            </a:fld>
            <a:endParaRPr lang="cs-CZ"/>
          </a:p>
        </p:txBody>
      </p:sp>
    </p:spTree>
    <p:extLst>
      <p:ext uri="{BB962C8B-B14F-4D97-AF65-F5344CB8AC3E}">
        <p14:creationId xmlns:p14="http://schemas.microsoft.com/office/powerpoint/2010/main" val="387997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723055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243011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2503613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391046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293693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5AE1B99-C278-4FAA-B619-92B47D985FD4}" type="datetimeFigureOut">
              <a:rPr lang="cs-CZ" smtClean="0"/>
              <a:t>6.12.2024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413092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5AE1B99-C278-4FAA-B619-92B47D985FD4}" type="datetimeFigureOut">
              <a:rPr lang="cs-CZ" smtClean="0"/>
              <a:t>6.12.2024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1723757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5AE1B99-C278-4FAA-B619-92B47D985FD4}" type="datetimeFigureOut">
              <a:rPr lang="cs-CZ" smtClean="0"/>
              <a:t>6.12.2024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194944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5AE1B99-C278-4FAA-B619-92B47D985FD4}" type="datetimeFigureOut">
              <a:rPr lang="cs-CZ" smtClean="0"/>
              <a:t>6.12.2024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13391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5AE1B99-C278-4FAA-B619-92B47D985FD4}" type="datetimeFigureOut">
              <a:rPr lang="cs-CZ" smtClean="0"/>
              <a:t>6.12.2024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424227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5AE1B99-C278-4FAA-B619-92B47D985FD4}" type="datetimeFigureOut">
              <a:rPr lang="cs-CZ" smtClean="0"/>
              <a:t>6.12.2024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6716C1-D2FA-4184-9FBC-2253296E3367}" type="slidenum">
              <a:rPr lang="cs-CZ" smtClean="0"/>
              <a:t>‹#›</a:t>
            </a:fld>
            <a:endParaRPr lang="cs-CZ"/>
          </a:p>
        </p:txBody>
      </p:sp>
    </p:spTree>
    <p:extLst>
      <p:ext uri="{BB962C8B-B14F-4D97-AF65-F5344CB8AC3E}">
        <p14:creationId xmlns:p14="http://schemas.microsoft.com/office/powerpoint/2010/main" val="413625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E1B99-C278-4FAA-B619-92B47D985FD4}" type="datetimeFigureOut">
              <a:rPr lang="cs-CZ" smtClean="0"/>
              <a:t>6.12.2024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716C1-D2FA-4184-9FBC-2253296E3367}" type="slidenum">
              <a:rPr lang="cs-CZ" smtClean="0"/>
              <a:t>‹#›</a:t>
            </a:fld>
            <a:endParaRPr lang="cs-CZ"/>
          </a:p>
        </p:txBody>
      </p:sp>
    </p:spTree>
    <p:extLst>
      <p:ext uri="{BB962C8B-B14F-4D97-AF65-F5344CB8AC3E}">
        <p14:creationId xmlns:p14="http://schemas.microsoft.com/office/powerpoint/2010/main" val="368788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irkev.cz/public/media/files/55/source/orig/54749_36080_0_jubileum-2025.jp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cirkev.cz/public/media/files/60/source/orig/59957_cq5dam-thumbnail-cropped-1500-844-138.jpeg"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0" y="1122363"/>
            <a:ext cx="9144000" cy="2387600"/>
          </a:xfrm>
        </p:spPr>
        <p:txBody>
          <a:bodyPr/>
          <a:lstStyle/>
          <a:p>
            <a:r>
              <a:rPr lang="cs-CZ" b="1" dirty="0" smtClean="0"/>
              <a:t>                           Svatý rok milosrdenství</a:t>
            </a:r>
            <a:endParaRPr lang="cs-CZ" b="1" dirty="0"/>
          </a:p>
        </p:txBody>
      </p:sp>
    </p:spTree>
    <p:extLst>
      <p:ext uri="{BB962C8B-B14F-4D97-AF65-F5344CB8AC3E}">
        <p14:creationId xmlns:p14="http://schemas.microsoft.com/office/powerpoint/2010/main" val="2649040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181" y="1058144"/>
            <a:ext cx="10515600" cy="1325563"/>
          </a:xfrm>
        </p:spPr>
        <p:txBody>
          <a:bodyPr/>
          <a:lstStyle/>
          <a:p>
            <a:r>
              <a:rPr lang="cs-CZ" dirty="0" smtClean="0"/>
              <a:t>                    </a:t>
            </a:r>
            <a:r>
              <a:rPr lang="cs-CZ" b="1" dirty="0" smtClean="0"/>
              <a:t>Znamení naděje</a:t>
            </a:r>
            <a:endParaRPr lang="cs-CZ" b="1" dirty="0"/>
          </a:p>
        </p:txBody>
      </p:sp>
      <p:sp>
        <p:nvSpPr>
          <p:cNvPr id="3" name="Zástupný symbol pro obsah 2"/>
          <p:cNvSpPr>
            <a:spLocks noGrp="1"/>
          </p:cNvSpPr>
          <p:nvPr>
            <p:ph idx="1"/>
          </p:nvPr>
        </p:nvSpPr>
        <p:spPr>
          <a:xfrm>
            <a:off x="887128" y="2964581"/>
            <a:ext cx="10535653" cy="4040154"/>
          </a:xfrm>
        </p:spPr>
        <p:txBody>
          <a:bodyPr>
            <a:normAutofit/>
          </a:bodyPr>
          <a:lstStyle/>
          <a:p>
            <a:pPr marL="0" indent="0">
              <a:buNone/>
            </a:pPr>
            <a:r>
              <a:rPr lang="cs-CZ" dirty="0" smtClean="0"/>
              <a:t>Kromě </a:t>
            </a:r>
            <a:r>
              <a:rPr lang="cs-CZ" dirty="0"/>
              <a:t>toho, že čerpáme svou naději z milosti Boží, jsme vybízeni také k tomu, abychom </a:t>
            </a:r>
            <a:r>
              <a:rPr lang="cs-CZ" dirty="0" smtClean="0"/>
              <a:t>ji odkrývali </a:t>
            </a:r>
            <a:r>
              <a:rPr lang="cs-CZ" dirty="0"/>
              <a:t>ve znameních doby, která nám Pán </a:t>
            </a:r>
            <a:r>
              <a:rPr lang="cs-CZ" dirty="0" smtClean="0"/>
              <a:t>dává. </a:t>
            </a:r>
            <a:r>
              <a:rPr lang="cs-CZ" dirty="0"/>
              <a:t>Je tedy zapotřebí </a:t>
            </a:r>
            <a:r>
              <a:rPr lang="cs-CZ" dirty="0" smtClean="0"/>
              <a:t>věnovat</a:t>
            </a:r>
            <a:r>
              <a:rPr lang="cs-CZ" dirty="0"/>
              <a:t> </a:t>
            </a:r>
            <a:r>
              <a:rPr lang="cs-CZ" dirty="0" smtClean="0"/>
              <a:t>pozornost </a:t>
            </a:r>
            <a:r>
              <a:rPr lang="cs-CZ" dirty="0"/>
              <a:t>oněm tolika dobrům, která jsou ve světě přítomna, abychom neupadli v </a:t>
            </a:r>
            <a:r>
              <a:rPr lang="cs-CZ" dirty="0" smtClean="0"/>
              <a:t>pokušení považovat </a:t>
            </a:r>
            <a:r>
              <a:rPr lang="cs-CZ" dirty="0"/>
              <a:t>se za ty, kdo jsou přemáháni zlem a násilím. Ale znamení doby, ke kterým patří</a:t>
            </a:r>
            <a:br>
              <a:rPr lang="cs-CZ" dirty="0"/>
            </a:br>
            <a:r>
              <a:rPr lang="cs-CZ" dirty="0"/>
              <a:t>touha lidského srdce, jež potřebuje spásnou Boží přítomnost, si žádají, aby byla </a:t>
            </a:r>
            <a:r>
              <a:rPr lang="cs-CZ" dirty="0" smtClean="0"/>
              <a:t>proměňována ve </a:t>
            </a:r>
            <a:r>
              <a:rPr lang="cs-CZ" dirty="0"/>
              <a:t>znamení naděje:</a:t>
            </a:r>
          </a:p>
          <a:p>
            <a:endParaRPr lang="cs-CZ" dirty="0"/>
          </a:p>
        </p:txBody>
      </p:sp>
    </p:spTree>
    <p:extLst>
      <p:ext uri="{BB962C8B-B14F-4D97-AF65-F5344CB8AC3E}">
        <p14:creationId xmlns:p14="http://schemas.microsoft.com/office/powerpoint/2010/main" val="3997708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1009894"/>
            <a:ext cx="10515600" cy="1325563"/>
          </a:xfrm>
        </p:spPr>
        <p:txBody>
          <a:bodyPr/>
          <a:lstStyle/>
          <a:p>
            <a:r>
              <a:rPr lang="cs-CZ" dirty="0" smtClean="0"/>
              <a:t>                   </a:t>
            </a:r>
            <a:r>
              <a:rPr lang="cs-CZ" b="1" dirty="0" smtClean="0"/>
              <a:t>Potřebnost míru</a:t>
            </a:r>
            <a:endParaRPr lang="cs-CZ" b="1" dirty="0"/>
          </a:p>
        </p:txBody>
      </p:sp>
      <p:sp>
        <p:nvSpPr>
          <p:cNvPr id="3" name="Zástupný symbol pro obsah 2"/>
          <p:cNvSpPr>
            <a:spLocks noGrp="1"/>
          </p:cNvSpPr>
          <p:nvPr>
            <p:ph idx="1"/>
          </p:nvPr>
        </p:nvSpPr>
        <p:spPr>
          <a:xfrm>
            <a:off x="1101968" y="3130061"/>
            <a:ext cx="10251831" cy="3046901"/>
          </a:xfrm>
        </p:spPr>
        <p:txBody>
          <a:bodyPr/>
          <a:lstStyle/>
          <a:p>
            <a:pPr marL="0" indent="0">
              <a:buNone/>
            </a:pPr>
            <a:r>
              <a:rPr lang="cs-CZ" dirty="0" smtClean="0"/>
              <a:t> </a:t>
            </a:r>
            <a:r>
              <a:rPr lang="cs-CZ" dirty="0"/>
              <a:t>Kéž ve Svatém roce pamatujeme na to, že ti, kteří se stávají „tvůrci pokoje […], budou nazváni Božími syny“ (</a:t>
            </a:r>
            <a:r>
              <a:rPr lang="cs-CZ" dirty="0" err="1"/>
              <a:t>Mt</a:t>
            </a:r>
            <a:r>
              <a:rPr lang="cs-CZ" dirty="0"/>
              <a:t> 5,9). Potřebnost míru se dotýká nás všech a všem nám klade za úkol realizovat konkrétní projekty. Nechť nechybí úsilí diplomacie, která bys odvahou a tvořivostí vytvářela prostory k jednání, jejichž cílem je trvalý mír.</a:t>
            </a:r>
          </a:p>
        </p:txBody>
      </p:sp>
    </p:spTree>
    <p:extLst>
      <p:ext uri="{BB962C8B-B14F-4D97-AF65-F5344CB8AC3E}">
        <p14:creationId xmlns:p14="http://schemas.microsoft.com/office/powerpoint/2010/main" val="3506530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838200" y="844062"/>
            <a:ext cx="10515600" cy="846626"/>
          </a:xfrm>
        </p:spPr>
        <p:txBody>
          <a:bodyPr/>
          <a:lstStyle/>
          <a:p>
            <a:r>
              <a:rPr lang="cs-CZ" dirty="0" smtClean="0"/>
              <a:t>                 </a:t>
            </a:r>
            <a:r>
              <a:rPr lang="cs-CZ" b="1" dirty="0" smtClean="0"/>
              <a:t>Otevřenost životu</a:t>
            </a:r>
            <a:endParaRPr lang="cs-CZ" b="1" dirty="0"/>
          </a:p>
        </p:txBody>
      </p:sp>
      <p:sp>
        <p:nvSpPr>
          <p:cNvPr id="6" name="Zástupný symbol pro obsah 5"/>
          <p:cNvSpPr>
            <a:spLocks noGrp="1"/>
          </p:cNvSpPr>
          <p:nvPr>
            <p:ph idx="1"/>
          </p:nvPr>
        </p:nvSpPr>
        <p:spPr>
          <a:xfrm>
            <a:off x="838200" y="2438400"/>
            <a:ext cx="10515600" cy="3832348"/>
          </a:xfrm>
        </p:spPr>
        <p:txBody>
          <a:bodyPr>
            <a:normAutofit fontScale="92500" lnSpcReduction="20000"/>
          </a:bodyPr>
          <a:lstStyle/>
          <a:p>
            <a:pPr marL="0" indent="0">
              <a:buNone/>
            </a:pPr>
            <a:r>
              <a:rPr lang="cs-CZ" dirty="0" smtClean="0"/>
              <a:t>Společenství </a:t>
            </a:r>
            <a:r>
              <a:rPr lang="cs-CZ" dirty="0"/>
              <a:t>křesťanů proto nemůže nepovzbuzovat ty, kdo podporují nezbytnost společenské smlouvy ve prospěch naděje, která nechť je všezahrnující a neideologická a zasazuje se o budoucnost vyznačující se úsměvem mnoha chlapečků a holčiček. Ti kéž jsou položeni do  kolébek, kterých je v tolika částech světa už příliš mnoho prázdných. Ale ve skutečnosti jsme to my všichni, kdo potřebujeme znovu získat radost ze života, protože člověk, stvořený jako</a:t>
            </a:r>
            <a:br>
              <a:rPr lang="cs-CZ" dirty="0"/>
            </a:br>
            <a:r>
              <a:rPr lang="cs-CZ" dirty="0"/>
              <a:t>obraz Boha, podle jeho podoby (srov. </a:t>
            </a:r>
            <a:r>
              <a:rPr lang="cs-CZ" dirty="0" err="1"/>
              <a:t>Gn</a:t>
            </a:r>
            <a:r>
              <a:rPr lang="cs-CZ" dirty="0"/>
              <a:t> 1,26), se nemůže spokojit s přežíváním nebo živořením, s přizpůsobováním se současnosti tím, že se spokojí jen s materiálními věcmi. To  uzavírá člověka v individualismu, nahlodává naději, přináší smutek, který se zabydluje v srdci a vede k zatrpklosti a nesnášenlivosti.</a:t>
            </a:r>
            <a:br>
              <a:rPr lang="cs-CZ" dirty="0"/>
            </a:br>
            <a:endParaRPr lang="cs-CZ" dirty="0"/>
          </a:p>
        </p:txBody>
      </p:sp>
    </p:spTree>
    <p:extLst>
      <p:ext uri="{BB962C8B-B14F-4D97-AF65-F5344CB8AC3E}">
        <p14:creationId xmlns:p14="http://schemas.microsoft.com/office/powerpoint/2010/main" val="1109318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20615"/>
            <a:ext cx="10515600" cy="870073"/>
          </a:xfrm>
        </p:spPr>
        <p:txBody>
          <a:bodyPr/>
          <a:lstStyle/>
          <a:p>
            <a:r>
              <a:rPr lang="cs-CZ" dirty="0" smtClean="0"/>
              <a:t>               </a:t>
            </a:r>
            <a:r>
              <a:rPr lang="cs-CZ" b="1" dirty="0" smtClean="0"/>
              <a:t>Naděje pro uvězněné</a:t>
            </a:r>
            <a:endParaRPr lang="cs-CZ" b="1" dirty="0"/>
          </a:p>
        </p:txBody>
      </p:sp>
      <p:sp>
        <p:nvSpPr>
          <p:cNvPr id="3" name="Zástupný symbol pro obsah 2"/>
          <p:cNvSpPr>
            <a:spLocks noGrp="1"/>
          </p:cNvSpPr>
          <p:nvPr>
            <p:ph idx="1"/>
          </p:nvPr>
        </p:nvSpPr>
        <p:spPr>
          <a:xfrm>
            <a:off x="1021080" y="2506662"/>
            <a:ext cx="10515600" cy="4351338"/>
          </a:xfrm>
        </p:spPr>
        <p:txBody>
          <a:bodyPr>
            <a:normAutofit/>
          </a:bodyPr>
          <a:lstStyle/>
          <a:p>
            <a:pPr marL="0" indent="0">
              <a:buNone/>
            </a:pPr>
            <a:r>
              <a:rPr lang="cs-CZ" dirty="0"/>
              <a:t>Svatý rok nás vybízí, abychom se stali hmatatelnými znameními naděje pro tolik bratří a sester, kteří žijí v tíživých podmínkách. Mám na mysli uvězněné, kteří tím, že jsou zbaveni svobody, zažívají dennodenně kromě tvrdých vězeňských podmínek citovou prázdnotu, čelí nařízeným omezením a v nemálo případech chybějící úctě. Navrhuji vládám, aby si ve Svatém 5 roce vzaly za své iniciativy, které navracejí naději, formy amnestie nebo odpuštění trestu za účelem pomoci uvězněným osobám znovu nabýt důvěry v sebe samé a ve společnost či programy k </a:t>
            </a:r>
            <a:r>
              <a:rPr lang="cs-CZ" b="1" dirty="0" err="1"/>
              <a:t>znovuzačlenění</a:t>
            </a:r>
            <a:r>
              <a:rPr lang="cs-CZ" b="1" dirty="0"/>
              <a:t> </a:t>
            </a:r>
            <a:r>
              <a:rPr lang="cs-CZ" dirty="0"/>
              <a:t>do společnosti, jimž by odpovídala konkrétní snaha o dodržování zákonů</a:t>
            </a:r>
            <a:r>
              <a:rPr lang="cs-CZ" dirty="0" smtClean="0"/>
              <a:t>.</a:t>
            </a:r>
            <a:r>
              <a:rPr lang="cs-CZ" dirty="0"/>
              <a:t> </a:t>
            </a:r>
          </a:p>
        </p:txBody>
      </p:sp>
    </p:spTree>
    <p:extLst>
      <p:ext uri="{BB962C8B-B14F-4D97-AF65-F5344CB8AC3E}">
        <p14:creationId xmlns:p14="http://schemas.microsoft.com/office/powerpoint/2010/main" val="3721181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7169" y="867508"/>
            <a:ext cx="10556631" cy="834903"/>
          </a:xfrm>
        </p:spPr>
        <p:txBody>
          <a:bodyPr/>
          <a:lstStyle/>
          <a:p>
            <a:r>
              <a:rPr lang="cs-CZ" dirty="0" smtClean="0"/>
              <a:t>                </a:t>
            </a:r>
            <a:r>
              <a:rPr lang="cs-CZ" b="1" dirty="0" smtClean="0"/>
              <a:t>Naděje pro nemocné</a:t>
            </a:r>
            <a:endParaRPr lang="cs-CZ" b="1" dirty="0"/>
          </a:p>
        </p:txBody>
      </p:sp>
      <p:sp>
        <p:nvSpPr>
          <p:cNvPr id="3" name="Zástupný symbol pro obsah 2"/>
          <p:cNvSpPr>
            <a:spLocks noGrp="1"/>
          </p:cNvSpPr>
          <p:nvPr>
            <p:ph idx="1"/>
          </p:nvPr>
        </p:nvSpPr>
        <p:spPr>
          <a:xfrm>
            <a:off x="1219200" y="2567353"/>
            <a:ext cx="10134600" cy="3609609"/>
          </a:xfrm>
        </p:spPr>
        <p:txBody>
          <a:bodyPr/>
          <a:lstStyle/>
          <a:p>
            <a:pPr marL="0" indent="0">
              <a:buNone/>
            </a:pPr>
            <a:r>
              <a:rPr lang="cs-CZ" dirty="0"/>
              <a:t>Je třeba, aby se znamení naděje dostalo nemocným, doma nebo v nemocnicích. Kéž </a:t>
            </a:r>
            <a:r>
              <a:rPr lang="cs-CZ" dirty="0" smtClean="0"/>
              <a:t>ve svém </a:t>
            </a:r>
            <a:r>
              <a:rPr lang="cs-CZ" dirty="0"/>
              <a:t>utrpení nacházejí útěchu skrze blízkost těch, kdo je navštěvují, a lásku, které se jim dostává. Skutky milosrdné lásky jsou také skutky naděje, které v srdci znovu probouzejí vděčnost. Kéž se vděčnosti dostane všem zdravotníkům, kteří v nezřídka obtížných podmínkách plní své poslání, když starostlivě pečují o nemocné a o ty, kteří jsou nejzranitelnější.</a:t>
            </a:r>
          </a:p>
        </p:txBody>
      </p:sp>
    </p:spTree>
    <p:extLst>
      <p:ext uri="{BB962C8B-B14F-4D97-AF65-F5344CB8AC3E}">
        <p14:creationId xmlns:p14="http://schemas.microsoft.com/office/powerpoint/2010/main" val="4153143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Naděje pro mladé</a:t>
            </a:r>
            <a:endParaRPr lang="cs-CZ" b="1" dirty="0"/>
          </a:p>
        </p:txBody>
      </p:sp>
      <p:sp>
        <p:nvSpPr>
          <p:cNvPr id="3" name="Zástupný symbol pro obsah 2"/>
          <p:cNvSpPr>
            <a:spLocks noGrp="1"/>
          </p:cNvSpPr>
          <p:nvPr>
            <p:ph idx="1"/>
          </p:nvPr>
        </p:nvSpPr>
        <p:spPr>
          <a:xfrm>
            <a:off x="1066800" y="2016368"/>
            <a:ext cx="10287000" cy="4113701"/>
          </a:xfrm>
        </p:spPr>
        <p:txBody>
          <a:bodyPr>
            <a:normAutofit fontScale="92500" lnSpcReduction="10000"/>
          </a:bodyPr>
          <a:lstStyle/>
          <a:p>
            <a:pPr marL="0" lvl="0" indent="0">
              <a:buNone/>
            </a:pPr>
            <a:r>
              <a:rPr lang="cs-CZ" dirty="0"/>
              <a:t>Je ale smutné, když vidíme mladé lidi bez naděje. Ostatně když je budoucnost nejistá a neskýtá příležitosti k uskutečnění snů, když studium není odrazovým můstkem a hrozí, že nedostatek pracovních příležitostí nebo nedostatečně stabilní zaměstnání zcela pohřbí šanci na naplnění tužeb, nelze ani jinak než žít přítomnost v trudomyslnosti a nudě. Klam drog, riziko přestupků a hledání pomíjivého v mladých lidech více než u jiných vytváří zmatení, zastírá jim krásu a smysl života, nechává je propadat se do temných hlubin a nutí je k autodestruktivním činům. </a:t>
            </a:r>
            <a:endParaRPr lang="cs-CZ" dirty="0" smtClean="0"/>
          </a:p>
          <a:p>
            <a:pPr marL="0" lvl="0" indent="0">
              <a:buNone/>
            </a:pPr>
            <a:r>
              <a:rPr lang="cs-CZ" dirty="0" smtClean="0"/>
              <a:t>Kéž </a:t>
            </a:r>
            <a:r>
              <a:rPr lang="cs-CZ" dirty="0"/>
              <a:t>je proto Svatý rok v církvi </a:t>
            </a:r>
            <a:r>
              <a:rPr lang="cs-CZ" dirty="0" smtClean="0"/>
              <a:t>příležitostí k </a:t>
            </a:r>
            <a:r>
              <a:rPr lang="cs-CZ" dirty="0"/>
              <a:t>impulsům ve prospěch mladých lidí. Kéž se se znovuobnoveným nadšením staráme o mladé lidi, studenty, snoubence, o přicházející generace! Buďme nablízku mladým, kteří jsou radostí a nadějí církve i světa!</a:t>
            </a:r>
          </a:p>
        </p:txBody>
      </p:sp>
    </p:spTree>
    <p:extLst>
      <p:ext uri="{BB962C8B-B14F-4D97-AF65-F5344CB8AC3E}">
        <p14:creationId xmlns:p14="http://schemas.microsoft.com/office/powerpoint/2010/main" val="220165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Naděje pro migranty</a:t>
            </a:r>
            <a:endParaRPr lang="cs-CZ" dirty="0"/>
          </a:p>
        </p:txBody>
      </p:sp>
      <p:sp>
        <p:nvSpPr>
          <p:cNvPr id="3" name="Zástupný symbol pro obsah 2"/>
          <p:cNvSpPr>
            <a:spLocks noGrp="1"/>
          </p:cNvSpPr>
          <p:nvPr>
            <p:ph idx="1"/>
          </p:nvPr>
        </p:nvSpPr>
        <p:spPr>
          <a:xfrm>
            <a:off x="1154723" y="2353164"/>
            <a:ext cx="10515600" cy="4351338"/>
          </a:xfrm>
        </p:spPr>
        <p:txBody>
          <a:bodyPr/>
          <a:lstStyle/>
          <a:p>
            <a:pPr marL="0" indent="0">
              <a:buNone/>
            </a:pPr>
            <a:r>
              <a:rPr lang="cs-CZ" dirty="0" smtClean="0"/>
              <a:t>Chybět </a:t>
            </a:r>
            <a:r>
              <a:rPr lang="cs-CZ" dirty="0"/>
              <a:t>nemohou znamení naděje vůči migrantům, kteří opouštějí svou vlast, aby hledali lepší život pro sebe a své rodiny. Kéž jejich očekávání nejsou zklamána předsudky a uzavřeností. Kéž přijetí, které v souladu s lidskou důstojností otvírá náruč každému, jde ruku v ruce se zodpovědností, </a:t>
            </a:r>
            <a:r>
              <a:rPr lang="cs-CZ" b="1" dirty="0"/>
              <a:t>aby nikomu nebylo upíráno právo na lepší budoucnost.</a:t>
            </a:r>
            <a:r>
              <a:rPr lang="cs-CZ" dirty="0"/>
              <a:t> Kéž je tolika exulantům, vysídlencům a uprchlíkům, které kontroverzní mezinárodní dění nutí prchat před válkou, násilím a diskriminací, zaručeno bezpečí a přístup na pracovní trh a ke vzdělání, což jsou nezbytné nástroje k tomu, aby se začlenili do pro ně nové společnosti.</a:t>
            </a:r>
          </a:p>
        </p:txBody>
      </p:sp>
    </p:spTree>
    <p:extLst>
      <p:ext uri="{BB962C8B-B14F-4D97-AF65-F5344CB8AC3E}">
        <p14:creationId xmlns:p14="http://schemas.microsoft.com/office/powerpoint/2010/main" val="3493078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Naděje pro seniory</a:t>
            </a:r>
            <a:endParaRPr lang="cs-CZ" b="1" dirty="0"/>
          </a:p>
        </p:txBody>
      </p:sp>
      <p:sp>
        <p:nvSpPr>
          <p:cNvPr id="3" name="Zástupný symbol pro obsah 2"/>
          <p:cNvSpPr>
            <a:spLocks noGrp="1"/>
          </p:cNvSpPr>
          <p:nvPr>
            <p:ph idx="1"/>
          </p:nvPr>
        </p:nvSpPr>
        <p:spPr>
          <a:xfrm>
            <a:off x="731520" y="2209799"/>
            <a:ext cx="10622280" cy="3967163"/>
          </a:xfrm>
        </p:spPr>
        <p:txBody>
          <a:bodyPr/>
          <a:lstStyle/>
          <a:p>
            <a:pPr marL="0" indent="0">
              <a:buNone/>
            </a:pPr>
            <a:r>
              <a:rPr lang="cs-CZ" dirty="0"/>
              <a:t>Znamení naděje si zaslouží staří lidé, kteří často zažívají samotu a pocit opuštěnosti.</a:t>
            </a:r>
            <a:br>
              <a:rPr lang="cs-CZ" dirty="0"/>
            </a:br>
            <a:r>
              <a:rPr lang="cs-CZ" dirty="0"/>
              <a:t>Docenit poklad, kterým jsou, docenit jejich životní zkušenosti, moudrost, jíž jsou nositeli, a to, čím mohou být prospěšní, je úkolem křesťanů a občanské společnosti. </a:t>
            </a:r>
            <a:r>
              <a:rPr lang="cs-CZ" b="1" dirty="0"/>
              <a:t>Výzva, abychom společně usilovali o soudržnost generací, je adresována všem.</a:t>
            </a:r>
            <a:r>
              <a:rPr lang="cs-CZ" dirty="0"/>
              <a:t/>
            </a:r>
            <a:br>
              <a:rPr lang="cs-CZ" dirty="0"/>
            </a:br>
            <a:r>
              <a:rPr lang="cs-CZ" dirty="0"/>
              <a:t>Zvláště pamatuji na dědečky a babičky, kteří jsou ztělesněním předávání víry a </a:t>
            </a:r>
            <a:r>
              <a:rPr lang="cs-CZ" dirty="0" err="1" smtClean="0"/>
              <a:t>životnímoudrosti</a:t>
            </a:r>
            <a:r>
              <a:rPr lang="cs-CZ" dirty="0" smtClean="0"/>
              <a:t> </a:t>
            </a:r>
            <a:r>
              <a:rPr lang="cs-CZ" dirty="0"/>
              <a:t>mladším generacím. Kéž je v tom podpoří vděčnost dětí a láska vnoučat, které v nich nacházejí své ukotvení, pochopení a povzbuzení</a:t>
            </a:r>
          </a:p>
        </p:txBody>
      </p:sp>
    </p:spTree>
    <p:extLst>
      <p:ext uri="{BB962C8B-B14F-4D97-AF65-F5344CB8AC3E}">
        <p14:creationId xmlns:p14="http://schemas.microsoft.com/office/powerpoint/2010/main" val="1279132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99587"/>
            <a:ext cx="10515600" cy="1325563"/>
          </a:xfrm>
        </p:spPr>
        <p:txBody>
          <a:bodyPr/>
          <a:lstStyle/>
          <a:p>
            <a:r>
              <a:rPr lang="cs-CZ" dirty="0" smtClean="0"/>
              <a:t>                   </a:t>
            </a:r>
            <a:r>
              <a:rPr lang="cs-CZ" b="1" dirty="0" smtClean="0"/>
              <a:t>Naděje pro chudé</a:t>
            </a:r>
            <a:endParaRPr lang="cs-CZ" b="1" dirty="0"/>
          </a:p>
        </p:txBody>
      </p:sp>
      <p:sp>
        <p:nvSpPr>
          <p:cNvPr id="3" name="Zástupný symbol pro obsah 2"/>
          <p:cNvSpPr>
            <a:spLocks noGrp="1"/>
          </p:cNvSpPr>
          <p:nvPr>
            <p:ph idx="1"/>
          </p:nvPr>
        </p:nvSpPr>
        <p:spPr>
          <a:xfrm>
            <a:off x="838200" y="2192215"/>
            <a:ext cx="10515600" cy="3984748"/>
          </a:xfrm>
        </p:spPr>
        <p:txBody>
          <a:bodyPr>
            <a:normAutofit/>
          </a:bodyPr>
          <a:lstStyle/>
          <a:p>
            <a:pPr marL="0" indent="0">
              <a:buNone/>
            </a:pPr>
            <a:r>
              <a:rPr lang="cs-CZ" dirty="0"/>
              <a:t>Se sklíčeností vyprošuji naději miliardám chudých, kterým často k životu chybí </a:t>
            </a:r>
            <a:r>
              <a:rPr lang="cs-CZ" dirty="0" smtClean="0"/>
              <a:t>to nejzákladnější</a:t>
            </a:r>
            <a:r>
              <a:rPr lang="cs-CZ" dirty="0"/>
              <a:t>. Tváří v tvář stále dalším a dalším po sobě následujícím vlnám chudnutí hrozí, že si na ně zvykneme a smíříme se s nimi. Nemůžeme ale odvracet zrak od situací, které jsou tak dramatické a se kterými se setkáváme už všude, nejen v určitých částech světa. Potkáváme chudé nebo zchudlé lidi každý den, a někdy jsou to i naši sousedé. Často</a:t>
            </a:r>
            <a:r>
              <a:rPr lang="cs-CZ" b="1" dirty="0"/>
              <a:t> nemají kde bydlet,</a:t>
            </a:r>
            <a:r>
              <a:rPr lang="cs-CZ" dirty="0"/>
              <a:t> nemají ani jídlo, které by odpovídalo běžné denní potřebě. Trpí odloučeností a lhostejností mnohých. Je pohoršující, že ve světě, který oplývá obrovskými zdroji, z velké části určenými na  zbrojení, tvoří chudí „většinu planety, jsou to miliardy lidí.</a:t>
            </a:r>
          </a:p>
        </p:txBody>
      </p:sp>
    </p:spTree>
    <p:extLst>
      <p:ext uri="{BB962C8B-B14F-4D97-AF65-F5344CB8AC3E}">
        <p14:creationId xmlns:p14="http://schemas.microsoft.com/office/powerpoint/2010/main" val="2551088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15108"/>
            <a:ext cx="10515600" cy="975580"/>
          </a:xfrm>
        </p:spPr>
        <p:txBody>
          <a:bodyPr/>
          <a:lstStyle/>
          <a:p>
            <a:r>
              <a:rPr lang="cs-CZ" b="1" dirty="0" smtClean="0"/>
              <a:t>              Co je základem naší naděje?</a:t>
            </a:r>
            <a:endParaRPr lang="cs-CZ" b="1" dirty="0"/>
          </a:p>
        </p:txBody>
      </p:sp>
      <p:sp>
        <p:nvSpPr>
          <p:cNvPr id="3" name="Zástupný symbol pro obsah 2"/>
          <p:cNvSpPr>
            <a:spLocks noGrp="1"/>
          </p:cNvSpPr>
          <p:nvPr>
            <p:ph idx="1"/>
          </p:nvPr>
        </p:nvSpPr>
        <p:spPr>
          <a:xfrm>
            <a:off x="838200" y="2274277"/>
            <a:ext cx="10515600" cy="3902686"/>
          </a:xfrm>
        </p:spPr>
        <p:txBody>
          <a:bodyPr>
            <a:normAutofit fontScale="92500" lnSpcReduction="20000"/>
          </a:bodyPr>
          <a:lstStyle/>
          <a:p>
            <a:pPr marL="0" indent="0">
              <a:buNone/>
            </a:pPr>
            <a:r>
              <a:rPr lang="cs-CZ" dirty="0"/>
              <a:t>Člověk stvořený k Božímu obrazu se nemůže spokojit s přežíváním a jen s materiálními věcmi. Naděje je ctností, která věřícímu nabízí orientaci, určuje směr a cíl jeho života. Potřebujeme „překypovat nadějí“,  abychom věrohodně a přitažlivě svědčili o víře a lásce. Kéž umí každý člověk bratrsky pohledět na druhého, projevit mu přátelství, upřímně mu naslouchat nebo mu nezištně posloužit. Tyto projevy se pak stávají </a:t>
            </a:r>
            <a:r>
              <a:rPr lang="cs-CZ" b="1" dirty="0"/>
              <a:t>semínkem naděje.</a:t>
            </a:r>
            <a:r>
              <a:rPr lang="cs-CZ" dirty="0"/>
              <a:t> </a:t>
            </a:r>
          </a:p>
          <a:p>
            <a:pPr marL="0" indent="0">
              <a:buNone/>
            </a:pPr>
            <a:r>
              <a:rPr lang="cs-CZ" b="1" dirty="0"/>
              <a:t>Základem naší naděje je vyznání: „Věřím v život věčný.“</a:t>
            </a:r>
            <a:r>
              <a:rPr lang="cs-CZ" dirty="0"/>
              <a:t> V těchto slovech nachází křesťanská naděje stěžejní pilíř. Je to božská ctnost, kterou toužíme po věčném životě jako po svém štěstí. Jestli naděje ve věčný život chybí, je důstojnost člověka vážně poškozena. Otázky po smyslu života a smrti, viny a bolesti zůstávají bez řešení, takže lidé pak nezřídka upadají do beznaděje. My žijeme v naději, že budeme žít v Kristu na věky. </a:t>
            </a:r>
          </a:p>
          <a:p>
            <a:pPr marL="0" indent="0">
              <a:buNone/>
            </a:pPr>
            <a:endParaRPr lang="cs-CZ" dirty="0" smtClean="0"/>
          </a:p>
        </p:txBody>
      </p:sp>
    </p:spTree>
    <p:extLst>
      <p:ext uri="{BB962C8B-B14F-4D97-AF65-F5344CB8AC3E}">
        <p14:creationId xmlns:p14="http://schemas.microsoft.com/office/powerpoint/2010/main" val="4161693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501900" y="-1719490"/>
            <a:ext cx="230915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hlinkClick r:id="rId2"/>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hlinkClick r:id="rId2"/>
              </a:rPr>
              <a:t>  </a:t>
            </a:r>
            <a:r>
              <a:rPr kumimoji="0" lang="cs-CZ" altLang="cs-CZ" sz="26400" b="0" i="0" u="none" strike="noStrike" cap="none" normalizeH="0" baseline="0" dirty="0" smtClean="0">
                <a:ln>
                  <a:noFill/>
                </a:ln>
                <a:solidFill>
                  <a:schemeClr val="tx1"/>
                </a:solidFill>
                <a:effectLst/>
                <a:latin typeface="Arial" panose="020B0604020202020204" pitchFamily="34" charset="0"/>
                <a:hlinkClick r:id="rId2"/>
              </a:rPr>
              <a:t> </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rPr>
              <a:t>Drazí bratři a sestry, </a:t>
            </a:r>
          </a:p>
        </p:txBody>
      </p:sp>
      <p:pic>
        <p:nvPicPr>
          <p:cNvPr id="1026" name="Picture 2" descr="image:Image 55/source/orig/54749_36080_0_jubileum-2025.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6852" y="-80734"/>
            <a:ext cx="7825245" cy="614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8819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691662"/>
            <a:ext cx="10515600" cy="999026"/>
          </a:xfrm>
        </p:spPr>
        <p:txBody>
          <a:bodyPr/>
          <a:lstStyle/>
          <a:p>
            <a:r>
              <a:rPr lang="cs-CZ" dirty="0" smtClean="0"/>
              <a:t>               </a:t>
            </a:r>
            <a:r>
              <a:rPr lang="cs-CZ" b="1" dirty="0" smtClean="0"/>
              <a:t>Co s námi bude po smrti?</a:t>
            </a:r>
            <a:endParaRPr lang="cs-CZ" b="1" dirty="0"/>
          </a:p>
        </p:txBody>
      </p:sp>
      <p:sp>
        <p:nvSpPr>
          <p:cNvPr id="5" name="Zástupný symbol pro obsah 4"/>
          <p:cNvSpPr>
            <a:spLocks noGrp="1"/>
          </p:cNvSpPr>
          <p:nvPr>
            <p:ph idx="1"/>
          </p:nvPr>
        </p:nvSpPr>
        <p:spPr>
          <a:xfrm>
            <a:off x="838200" y="2344615"/>
            <a:ext cx="10515600" cy="3832348"/>
          </a:xfrm>
        </p:spPr>
        <p:txBody>
          <a:bodyPr>
            <a:normAutofit fontScale="92500" lnSpcReduction="20000"/>
          </a:bodyPr>
          <a:lstStyle/>
          <a:p>
            <a:pPr marL="0" indent="0">
              <a:buNone/>
            </a:pPr>
            <a:r>
              <a:rPr lang="cs-CZ" dirty="0"/>
              <a:t>S Ježíšem je za prahem smrti věčný život, který spočívá v plném společenství s Bohem, v patření na něj a v účasti na jeho nekonečné lásce. To, co nyní prožíváme v naději, to uvidíme ve skutečnosti. </a:t>
            </a:r>
            <a:r>
              <a:rPr lang="cs-CZ" dirty="0" smtClean="0"/>
              <a:t>Co </a:t>
            </a:r>
            <a:r>
              <a:rPr lang="cs-CZ" dirty="0"/>
              <a:t>je tedy tím, co charakterizuje plné společenství? Být šťastnými.</a:t>
            </a:r>
          </a:p>
          <a:p>
            <a:pPr marL="0" indent="0">
              <a:buNone/>
            </a:pPr>
            <a:r>
              <a:rPr lang="cs-CZ" dirty="0"/>
              <a:t>Štěstí je povoláním lidské bytosti, cílem, který se týká každého z nás. Ale co je to štěstí? Jaké štěstí očekáváme a po jakém štěstí toužíme? Není to prchavé veselí, není to pomíjivé uspokojení, které, když už ho jednou dosáhneme, žádá stále víc a víc ve spirále žádostivosti, ve které není lidská duše nikdy nasycena, nýbrž je stále prázdnější. Potřebujeme štěstí, které se s konečnou platností uskuteční v tom, co nás naplňuje, tedy v lásce, takže už nyní budeme moci říci: </a:t>
            </a:r>
            <a:r>
              <a:rPr lang="cs-CZ" b="1" dirty="0"/>
              <a:t>„Jsem milovaný, milovaná, tedy jsem.</a:t>
            </a:r>
            <a:r>
              <a:rPr lang="cs-CZ" dirty="0"/>
              <a:t> A budu na věky v Lásce, která neklame a od které mě nic a nikdo nebude moci odloučit.“ </a:t>
            </a:r>
          </a:p>
          <a:p>
            <a:endParaRPr lang="cs-CZ" dirty="0"/>
          </a:p>
        </p:txBody>
      </p:sp>
    </p:spTree>
    <p:extLst>
      <p:ext uri="{BB962C8B-B14F-4D97-AF65-F5344CB8AC3E}">
        <p14:creationId xmlns:p14="http://schemas.microsoft.com/office/powerpoint/2010/main" val="3430296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Dar nového života ve  křtu</a:t>
            </a:r>
            <a:endParaRPr lang="cs-CZ" b="1" dirty="0"/>
          </a:p>
        </p:txBody>
      </p:sp>
      <p:sp>
        <p:nvSpPr>
          <p:cNvPr id="3" name="Zástupný symbol pro obsah 2"/>
          <p:cNvSpPr>
            <a:spLocks noGrp="1"/>
          </p:cNvSpPr>
          <p:nvPr>
            <p:ph idx="1"/>
          </p:nvPr>
        </p:nvSpPr>
        <p:spPr>
          <a:xfrm>
            <a:off x="838200" y="2306271"/>
            <a:ext cx="10515600" cy="4351338"/>
          </a:xfrm>
        </p:spPr>
        <p:txBody>
          <a:bodyPr/>
          <a:lstStyle/>
          <a:p>
            <a:pPr marL="0" indent="0">
              <a:buNone/>
            </a:pPr>
            <a:r>
              <a:rPr lang="cs-CZ" dirty="0"/>
              <a:t>Ve křtu jsme vskutku spolu s Kristem pohřbeni a dostáváme v něm, Vzkříšeném, dar nového života, který pokořuje zeď smrti a činí z ní průchod do věčnosti. A když tváří v tvář smrti, onomu bolestnému odloučení, které nás nutí opustit to všechno, co je nám nejdražší, není možná žádná výmluva, bude nám Svatý rok příležitostí,</a:t>
            </a:r>
            <a:r>
              <a:rPr lang="cs-CZ" b="1" dirty="0"/>
              <a:t> abychom s neskonalou vděčností znovu objevili dar nového života</a:t>
            </a:r>
            <a:r>
              <a:rPr lang="cs-CZ" dirty="0"/>
              <a:t>, který jsme obdrželi ve křtu a který dokáže proměnit ono drama smrti. V kontextu Svatého roku se jako příznačné jeví znovu přemýšlet o tom, jak bylo toto tajemství chápáno počínaje prvními staletími naší víry.</a:t>
            </a:r>
          </a:p>
        </p:txBody>
      </p:sp>
    </p:spTree>
    <p:extLst>
      <p:ext uri="{BB962C8B-B14F-4D97-AF65-F5344CB8AC3E}">
        <p14:creationId xmlns:p14="http://schemas.microsoft.com/office/powerpoint/2010/main" val="2516640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95400" y="0"/>
            <a:ext cx="10012680" cy="990599"/>
          </a:xfrm>
        </p:spPr>
        <p:txBody>
          <a:bodyPr/>
          <a:lstStyle/>
          <a:p>
            <a:r>
              <a:rPr lang="cs-CZ" dirty="0" smtClean="0"/>
              <a:t>                       </a:t>
            </a:r>
            <a:r>
              <a:rPr lang="cs-CZ" b="1" dirty="0" smtClean="0"/>
              <a:t> Boží soud</a:t>
            </a:r>
            <a:endParaRPr lang="cs-CZ" b="1" dirty="0"/>
          </a:p>
        </p:txBody>
      </p:sp>
      <p:sp>
        <p:nvSpPr>
          <p:cNvPr id="3" name="Zástupný symbol pro obsah 2"/>
          <p:cNvSpPr>
            <a:spLocks noGrp="1"/>
          </p:cNvSpPr>
          <p:nvPr>
            <p:ph idx="1"/>
          </p:nvPr>
        </p:nvSpPr>
        <p:spPr>
          <a:xfrm>
            <a:off x="1143000" y="1234440"/>
            <a:ext cx="10165080" cy="4561523"/>
          </a:xfrm>
        </p:spPr>
        <p:txBody>
          <a:bodyPr>
            <a:noAutofit/>
          </a:bodyPr>
          <a:lstStyle/>
          <a:p>
            <a:pPr marL="0" indent="0">
              <a:buNone/>
            </a:pPr>
            <a:r>
              <a:rPr lang="cs-CZ" sz="2000" dirty="0"/>
              <a:t>Další skutečností spojenou s věčným životem je Boží soud, jak na konci našeho života, tak na konci věků</a:t>
            </a:r>
            <a:r>
              <a:rPr lang="cs-CZ" sz="2000" dirty="0" smtClean="0"/>
              <a:t>. (…) Pokud </a:t>
            </a:r>
            <a:r>
              <a:rPr lang="cs-CZ" sz="2000" dirty="0"/>
              <a:t>je správné, že jsme si velice dobře a s vážností vědomi okamžiku, při kterém bude sečten a podtržen náš život, je zároveň třeba to  vždy činit </a:t>
            </a:r>
            <a:r>
              <a:rPr lang="cs-CZ" sz="2000" b="1" dirty="0"/>
              <a:t>v kontextu naděje, </a:t>
            </a:r>
            <a:r>
              <a:rPr lang="cs-CZ" sz="2000" dirty="0"/>
              <a:t>božské ctnosti, která je oporou životu a umožňuje nám, abychom nepropadli strachu. Soud Bohem, který je láska (srov. 1 Jan 4,8.16), nemůže ani jinak než být založen na lásce, zvláštním způsobem pak na tom, jak jsme ji více či méně uskutečňovali vůči nejpotřebnějším, ve kterých je přítomen Kristus, Soudce sám (srov. </a:t>
            </a:r>
            <a:r>
              <a:rPr lang="cs-CZ" sz="2000" dirty="0" err="1"/>
              <a:t>Mt</a:t>
            </a:r>
            <a:r>
              <a:rPr lang="cs-CZ" sz="2000" dirty="0"/>
              <a:t> 25,31-46). Jde tedy o soud odlišný od soudů lidských a pozemských</a:t>
            </a:r>
            <a:r>
              <a:rPr lang="cs-CZ" sz="2000" b="1" dirty="0"/>
              <a:t>. Je třeba ho chápat jako pravdivý vztah s Bohem-Láskou a námi samými v rámci neproniknutelného tajemství Božího milosrdenství.</a:t>
            </a:r>
            <a:r>
              <a:rPr lang="cs-CZ" sz="2000" dirty="0"/>
              <a:t> Písmo svaté v tomto ohledu říká: „Takovým jednáním jsi poučoval svůj lid, že spravedlivý musí být lidumilný. Svým synům poskytuješ radostnou naději, že po hříchu dáváš příležitost k lítosti […] [a očekáváme] smilování, když jsme souzeni“ (</a:t>
            </a:r>
            <a:r>
              <a:rPr lang="cs-CZ" sz="2000" dirty="0" err="1"/>
              <a:t>Mdr</a:t>
            </a:r>
            <a:r>
              <a:rPr lang="cs-CZ" sz="2000" dirty="0"/>
              <a:t> 12,19.22). Jak napsal Benedikt XVI.: „V okamžiku soudu zakoušíme a přijímáme převahu jeho lásky nad veškerým zlem ve světě i v nás. Bolest lásky se stává naším vykoupením a radostí.“17 Soud se tedy týká spásy, v niž doufáme a kterou nám Ježíš získal svou smrtí a zmrtvýchvstáním. Směřuje tudíž k tomu, aby nám otevřel cestu k definitivnímu setkání s ním.</a:t>
            </a:r>
          </a:p>
        </p:txBody>
      </p:sp>
    </p:spTree>
    <p:extLst>
      <p:ext uri="{BB962C8B-B14F-4D97-AF65-F5344CB8AC3E}">
        <p14:creationId xmlns:p14="http://schemas.microsoft.com/office/powerpoint/2010/main" val="2459038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50277"/>
            <a:ext cx="10515600" cy="940411"/>
          </a:xfrm>
        </p:spPr>
        <p:txBody>
          <a:bodyPr/>
          <a:lstStyle/>
          <a:p>
            <a:r>
              <a:rPr lang="cs-CZ" dirty="0" smtClean="0"/>
              <a:t>                          </a:t>
            </a:r>
            <a:r>
              <a:rPr lang="cs-CZ" b="1" dirty="0" smtClean="0"/>
              <a:t>Odpustky</a:t>
            </a:r>
            <a:endParaRPr lang="cs-CZ" b="1" dirty="0"/>
          </a:p>
        </p:txBody>
      </p:sp>
      <p:sp>
        <p:nvSpPr>
          <p:cNvPr id="3" name="Zástupný symbol pro obsah 2"/>
          <p:cNvSpPr>
            <a:spLocks noGrp="1"/>
          </p:cNvSpPr>
          <p:nvPr>
            <p:ph idx="1"/>
          </p:nvPr>
        </p:nvSpPr>
        <p:spPr>
          <a:xfrm>
            <a:off x="838200" y="2098431"/>
            <a:ext cx="10515600" cy="4078532"/>
          </a:xfrm>
        </p:spPr>
        <p:txBody>
          <a:bodyPr>
            <a:normAutofit fontScale="85000" lnSpcReduction="20000"/>
          </a:bodyPr>
          <a:lstStyle/>
          <a:p>
            <a:pPr marL="0" indent="0">
              <a:buNone/>
            </a:pPr>
            <a:r>
              <a:rPr lang="cs-CZ" dirty="0"/>
              <a:t>Soud se tedy týká spásy, v niž doufáme a kterou nám Ježíš získal svou smrtí a zmrtvýchvstáním. Směřuje tudíž k tomu, aby nám otevřel cestu k definitivnímu setkání s ním. A protože si v této souvislosti nelze představit, že by spáchané zlo zůstalo skryto, je třeba, aby bylo očištěno, aby nám bylo umožněno vejít s konečnou platností do Boží lásky. V tomto smyslu je pochopitelná nezbytnost modlit se za ty, kteří už dokončili svou pozemskou pouť. Jde o solidaritu prostřednictvím přímluvné modlitby, která nachází svou účinnost ve společenství svatých, ve společném poutu, které nás spojuje v Kristu, prvorozeném mezi vším stvořením. </a:t>
            </a:r>
            <a:endParaRPr lang="cs-CZ" dirty="0" smtClean="0"/>
          </a:p>
          <a:p>
            <a:pPr marL="0" indent="0">
              <a:buNone/>
            </a:pPr>
            <a:r>
              <a:rPr lang="cs-CZ" dirty="0" smtClean="0"/>
              <a:t>Odpustky</a:t>
            </a:r>
            <a:r>
              <a:rPr lang="cs-CZ" dirty="0"/>
              <a:t>, které lze u příležitosti Svatého roku získat, jsou v síle modlitby určeny zvláště těm, </a:t>
            </a:r>
            <a:r>
              <a:rPr lang="cs-CZ" b="1" dirty="0"/>
              <a:t>kteří nás předešli, aby se jim tak mohlo dostat plného milosrdenství.</a:t>
            </a:r>
            <a:r>
              <a:rPr lang="cs-CZ" dirty="0"/>
              <a:t> </a:t>
            </a:r>
            <a:r>
              <a:rPr lang="cs-CZ" dirty="0" smtClean="0"/>
              <a:t>Odpustky </a:t>
            </a:r>
            <a:r>
              <a:rPr lang="cs-CZ" dirty="0"/>
              <a:t>vskutku umožňují objevit, jak bezmezné je Boží milosrdenství. Ne náhodou byl kdysi pojem „milosrdenství“ synonymem pro pojem „odpustek“, a to právě proto, že se jím chce vyjádřit úplnost Božího odpuštění, které nezná hranic. </a:t>
            </a:r>
          </a:p>
        </p:txBody>
      </p:sp>
    </p:spTree>
    <p:extLst>
      <p:ext uri="{BB962C8B-B14F-4D97-AF65-F5344CB8AC3E}">
        <p14:creationId xmlns:p14="http://schemas.microsoft.com/office/powerpoint/2010/main" val="26277569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0615" y="1125414"/>
            <a:ext cx="10533184" cy="565273"/>
          </a:xfrm>
        </p:spPr>
        <p:txBody>
          <a:bodyPr>
            <a:normAutofit fontScale="90000"/>
          </a:bodyPr>
          <a:lstStyle/>
          <a:p>
            <a:r>
              <a:rPr lang="cs-CZ" dirty="0" smtClean="0"/>
              <a:t>                      </a:t>
            </a:r>
            <a:r>
              <a:rPr lang="cs-CZ" b="1" dirty="0" smtClean="0"/>
              <a:t>Svátost smíření</a:t>
            </a:r>
            <a:endParaRPr lang="cs-CZ" b="1" dirty="0"/>
          </a:p>
        </p:txBody>
      </p:sp>
      <p:sp>
        <p:nvSpPr>
          <p:cNvPr id="3" name="Zástupný symbol pro obsah 2"/>
          <p:cNvSpPr>
            <a:spLocks noGrp="1"/>
          </p:cNvSpPr>
          <p:nvPr>
            <p:ph idx="1"/>
          </p:nvPr>
        </p:nvSpPr>
        <p:spPr>
          <a:xfrm>
            <a:off x="726831" y="2461845"/>
            <a:ext cx="10626969" cy="3715117"/>
          </a:xfrm>
        </p:spPr>
        <p:txBody>
          <a:bodyPr>
            <a:normAutofit fontScale="85000" lnSpcReduction="20000"/>
          </a:bodyPr>
          <a:lstStyle/>
          <a:p>
            <a:pPr marL="0" indent="0">
              <a:buNone/>
            </a:pPr>
            <a:r>
              <a:rPr lang="cs-CZ" dirty="0"/>
              <a:t>Svátost smíření není jen krásnou duchovní příležitostí, ale představuje rozhodný, zásadní a nepostradatelný krok na cestě víry každého z nás. Tehdy dovolujeme Pánu, aby zničil naše hříchy, uzdravil naše srdce, pozvedl nás a objal, aby nám dal poznat svou něžnou a soucitnou tvář. Opravdu neexistuje lepší způsob, jak poznávat Boha, než ten, že se s ním necháme smířit (srov. 2 </a:t>
            </a:r>
            <a:r>
              <a:rPr lang="cs-CZ" dirty="0" err="1"/>
              <a:t>Kor</a:t>
            </a:r>
            <a:r>
              <a:rPr lang="cs-CZ" dirty="0"/>
              <a:t> 5,20), že zakusíme jeho odpuštění. </a:t>
            </a:r>
            <a:r>
              <a:rPr lang="cs-CZ" b="1" dirty="0"/>
              <a:t>Nezříkejme se tedy zpovědi, ale objevme krásu této svátosti uzdravení a radosti, krásu odpuštění hříchů!</a:t>
            </a:r>
            <a:r>
              <a:rPr lang="cs-CZ" dirty="0"/>
              <a:t> Nicméně jak víme z vlastní zkušenosti, hřích „zanechává stopy“, má důsledky, a to nejen viditelné navenek jako spáchané zlo, ale také vnitřní, neboť „každý hřích, i všední, vyvolává zhoubné lpění na tvorech, které musí být očištěno, buď zde na zemi, nebo po smrti ve stavu, jenž se nazývá očistec“. </a:t>
            </a:r>
            <a:r>
              <a:rPr lang="cs-CZ" dirty="0" smtClean="0"/>
              <a:t>V </a:t>
            </a:r>
            <a:r>
              <a:rPr lang="cs-CZ" dirty="0"/>
              <a:t>našem lidství, slabém a přitahovaném zlem, tedy přetrvávají „zbytky hříchu“. A ty lze odstranit právě odpustky, a to vždy díky milosti Krista, který, jak napsal svatý Pavel VI., je „naším ‚odpustkem‘“. </a:t>
            </a:r>
          </a:p>
        </p:txBody>
      </p:sp>
    </p:spTree>
    <p:extLst>
      <p:ext uri="{BB962C8B-B14F-4D97-AF65-F5344CB8AC3E}">
        <p14:creationId xmlns:p14="http://schemas.microsoft.com/office/powerpoint/2010/main" val="165346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Slavit jubilejní rok biblicky</a:t>
            </a:r>
            <a:endParaRPr lang="cs-CZ" b="1" dirty="0"/>
          </a:p>
        </p:txBody>
      </p:sp>
      <p:sp>
        <p:nvSpPr>
          <p:cNvPr id="3" name="Zástupný symbol pro obsah 2"/>
          <p:cNvSpPr>
            <a:spLocks noGrp="1"/>
          </p:cNvSpPr>
          <p:nvPr>
            <p:ph idx="1"/>
          </p:nvPr>
        </p:nvSpPr>
        <p:spPr>
          <a:xfrm>
            <a:off x="838200" y="1613869"/>
            <a:ext cx="10515600" cy="4351338"/>
          </a:xfrm>
        </p:spPr>
        <p:txBody>
          <a:bodyPr>
            <a:normAutofit fontScale="70000" lnSpcReduction="20000"/>
          </a:bodyPr>
          <a:lstStyle/>
          <a:p>
            <a:pPr marL="0" indent="0">
              <a:buNone/>
            </a:pPr>
            <a:r>
              <a:rPr lang="cs-CZ" dirty="0"/>
              <a:t>Slavení padesátého roku zahrnovalo tyto prvky: </a:t>
            </a:r>
          </a:p>
          <a:p>
            <a:pPr marL="0" lvl="0" indent="0">
              <a:buNone/>
            </a:pPr>
            <a:r>
              <a:rPr lang="cs-CZ" b="1" dirty="0"/>
              <a:t>Slavnost odpočinutí </a:t>
            </a:r>
            <a:r>
              <a:rPr lang="cs-CZ" dirty="0"/>
              <a:t>- klid země - viz Lev 25,4 - 6.11n</a:t>
            </a:r>
            <a:r>
              <a:rPr lang="cs-CZ" dirty="0" smtClean="0"/>
              <a:t>. </a:t>
            </a:r>
            <a:r>
              <a:rPr lang="cs-CZ" i="1" dirty="0" smtClean="0"/>
              <a:t> </a:t>
            </a:r>
            <a:endParaRPr lang="cs-CZ" dirty="0"/>
          </a:p>
          <a:p>
            <a:pPr marL="0" lvl="0" indent="0">
              <a:buNone/>
            </a:pPr>
            <a:r>
              <a:rPr lang="cs-CZ" b="1" dirty="0"/>
              <a:t>Osvobození otroků </a:t>
            </a:r>
            <a:r>
              <a:rPr lang="cs-CZ" dirty="0"/>
              <a:t>- Lev 25,10:</a:t>
            </a:r>
          </a:p>
          <a:p>
            <a:pPr marL="0" indent="0">
              <a:buNone/>
            </a:pPr>
            <a:r>
              <a:rPr lang="cs-CZ" i="1" dirty="0"/>
              <a:t>Padesátý rok posvětíte a vyhlásíte v zemi svobodu všem jejím obyvatelům. </a:t>
            </a:r>
            <a:endParaRPr lang="cs-CZ" dirty="0"/>
          </a:p>
          <a:p>
            <a:pPr marL="0" indent="0">
              <a:buNone/>
            </a:pPr>
            <a:r>
              <a:rPr lang="cs-CZ" b="1" dirty="0" smtClean="0"/>
              <a:t>Navrácení </a:t>
            </a:r>
            <a:r>
              <a:rPr lang="cs-CZ" b="1" dirty="0"/>
              <a:t>majetku</a:t>
            </a:r>
            <a:r>
              <a:rPr lang="cs-CZ" dirty="0"/>
              <a:t> - Lev 25,13 -  15.23:</a:t>
            </a:r>
          </a:p>
          <a:p>
            <a:pPr marL="0" indent="0">
              <a:buNone/>
            </a:pPr>
            <a:r>
              <a:rPr lang="cs-CZ" i="1" dirty="0"/>
              <a:t>V tomto milostivém létě se každý vrátí ke svému </a:t>
            </a:r>
            <a:r>
              <a:rPr lang="cs-CZ" i="1" dirty="0" smtClean="0"/>
              <a:t>vlastnictví.</a:t>
            </a:r>
            <a:endParaRPr lang="cs-CZ" dirty="0"/>
          </a:p>
          <a:p>
            <a:pPr marL="0" indent="0">
              <a:buNone/>
            </a:pPr>
            <a:r>
              <a:rPr lang="cs-CZ" b="1" dirty="0" smtClean="0"/>
              <a:t>Promíjení </a:t>
            </a:r>
            <a:r>
              <a:rPr lang="cs-CZ" b="1" dirty="0"/>
              <a:t>dluhu </a:t>
            </a:r>
            <a:r>
              <a:rPr lang="cs-CZ" dirty="0"/>
              <a:t>- </a:t>
            </a:r>
            <a:r>
              <a:rPr lang="cs-CZ" dirty="0" err="1"/>
              <a:t>Deut</a:t>
            </a:r>
            <a:r>
              <a:rPr lang="cs-CZ" dirty="0"/>
              <a:t> 15,1n.9-11:</a:t>
            </a:r>
          </a:p>
          <a:p>
            <a:pPr marL="0" indent="0">
              <a:buNone/>
            </a:pPr>
            <a:r>
              <a:rPr lang="cs-CZ" i="1" dirty="0"/>
              <a:t>Každého sedmého roku budeš slavit léto promíjení dluhu. Toto je způsob promíjení dluhu: Každý věřitel svému bližnímu promine, co mu </a:t>
            </a:r>
            <a:r>
              <a:rPr lang="cs-CZ" i="1" dirty="0" smtClean="0"/>
              <a:t>půjčil.</a:t>
            </a:r>
          </a:p>
          <a:p>
            <a:pPr marL="0" indent="0">
              <a:buNone/>
            </a:pPr>
            <a:endParaRPr lang="cs-CZ" i="1" dirty="0" smtClean="0"/>
          </a:p>
          <a:p>
            <a:pPr marL="0" indent="0">
              <a:buNone/>
            </a:pPr>
            <a:r>
              <a:rPr lang="cs-CZ" i="1" dirty="0" smtClean="0"/>
              <a:t>Smíření s Bohem a odpustky </a:t>
            </a:r>
          </a:p>
          <a:p>
            <a:pPr marL="0" indent="0">
              <a:buNone/>
            </a:pPr>
            <a:r>
              <a:rPr lang="cs-CZ" i="1" dirty="0" smtClean="0"/>
              <a:t>Obnova a prohloubení vztahů, smíření se sousedy a příbuznými</a:t>
            </a:r>
          </a:p>
          <a:p>
            <a:pPr marL="0" indent="0">
              <a:buNone/>
            </a:pPr>
            <a:r>
              <a:rPr lang="cs-CZ" i="1" dirty="0" smtClean="0"/>
              <a:t>Náprava starých škod Spravedlivé mzdy, a vděčnost</a:t>
            </a:r>
          </a:p>
          <a:p>
            <a:pPr marL="0" indent="0">
              <a:buNone/>
            </a:pPr>
            <a:endParaRPr lang="cs-CZ" dirty="0"/>
          </a:p>
          <a:p>
            <a:endParaRPr lang="cs-CZ" dirty="0"/>
          </a:p>
        </p:txBody>
      </p:sp>
    </p:spTree>
    <p:extLst>
      <p:ext uri="{BB962C8B-B14F-4D97-AF65-F5344CB8AC3E}">
        <p14:creationId xmlns:p14="http://schemas.microsoft.com/office/powerpoint/2010/main" val="4014349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97169"/>
            <a:ext cx="10515600" cy="893519"/>
          </a:xfrm>
        </p:spPr>
        <p:txBody>
          <a:bodyPr/>
          <a:lstStyle/>
          <a:p>
            <a:r>
              <a:rPr lang="cs-CZ" dirty="0" smtClean="0"/>
              <a:t>                     </a:t>
            </a:r>
            <a:r>
              <a:rPr lang="cs-CZ" b="1" dirty="0" smtClean="0"/>
              <a:t>Matka naděje</a:t>
            </a:r>
            <a:endParaRPr lang="cs-CZ" b="1" dirty="0"/>
          </a:p>
        </p:txBody>
      </p:sp>
      <p:sp>
        <p:nvSpPr>
          <p:cNvPr id="3" name="Zástupný symbol pro obsah 2"/>
          <p:cNvSpPr>
            <a:spLocks noGrp="1"/>
          </p:cNvSpPr>
          <p:nvPr>
            <p:ph idx="1"/>
          </p:nvPr>
        </p:nvSpPr>
        <p:spPr>
          <a:xfrm>
            <a:off x="838200" y="2180492"/>
            <a:ext cx="10515600" cy="4677508"/>
          </a:xfrm>
        </p:spPr>
        <p:txBody>
          <a:bodyPr>
            <a:normAutofit fontScale="70000" lnSpcReduction="20000"/>
          </a:bodyPr>
          <a:lstStyle/>
          <a:p>
            <a:pPr marL="0" indent="0">
              <a:buNone/>
            </a:pPr>
            <a:r>
              <a:rPr lang="cs-CZ" dirty="0" smtClean="0"/>
              <a:t> </a:t>
            </a:r>
            <a:r>
              <a:rPr lang="cs-CZ" dirty="0"/>
              <a:t>Nejdůvěryhodnějším svědkem naděje je Matka Boží. V ní vidíme, že naděje není pošetilým optimismem, ale darem, který je nám z milosti dán do reality života. Pokaždé když se Maria podívala na svého Syna, jako každá maminka myslela na jeho budoucnost, a jistě v jejím srdci zůstala vryta slova, která jí v chrámě řekl Simeon: „On je ustanoven k pádu a k povstání mnohých v Izraeli a jako znamení, kterému se bude odporovat – i tvou vlastní duší pronikne meč ‒ aby vyšlo najevo smýšlení mnoha srdcí“ (</a:t>
            </a:r>
            <a:r>
              <a:rPr lang="cs-CZ" dirty="0" err="1"/>
              <a:t>Lk</a:t>
            </a:r>
            <a:r>
              <a:rPr lang="cs-CZ" dirty="0"/>
              <a:t> 2,34-35). A pod křížem, když viděla trpět a umírat nevinného Ježíše, a ačkoli pociťovala mučivou bolest, opakovala své „ano“, aniž by ztratila naději a důvěru v Pána. Tímto způsobem měla pro nás podíl na naplnění toho, co její Syn řekl, totiž že „bude muset mnoho trpět, že bude zavržen od starších, velekněží a učitelů Zákona, že bude zabit, ale po třech dnech že vstane z mrtvých“ (</a:t>
            </a:r>
            <a:r>
              <a:rPr lang="cs-CZ" dirty="0" err="1"/>
              <a:t>Mk</a:t>
            </a:r>
            <a:r>
              <a:rPr lang="cs-CZ" dirty="0"/>
              <a:t> 8,31). A tím, </a:t>
            </a:r>
            <a:r>
              <a:rPr lang="cs-CZ" b="1" dirty="0"/>
              <a:t>že z lásky tuto bolest snášela, stala se naší Matkou, Matkou naděje</a:t>
            </a:r>
            <a:r>
              <a:rPr lang="cs-CZ" b="1" dirty="0" smtClean="0"/>
              <a:t>.</a:t>
            </a:r>
          </a:p>
          <a:p>
            <a:pPr marL="0" indent="0">
              <a:buNone/>
            </a:pPr>
            <a:r>
              <a:rPr lang="cs-CZ" dirty="0" smtClean="0"/>
              <a:t>Není </a:t>
            </a:r>
            <a:r>
              <a:rPr lang="cs-CZ" dirty="0"/>
              <a:t>náhodou, že lidová zbožnost nadále vzývá Pannu Marii jako Stella </a:t>
            </a:r>
            <a:r>
              <a:rPr lang="cs-CZ" dirty="0" err="1"/>
              <a:t>maris</a:t>
            </a:r>
            <a:r>
              <a:rPr lang="cs-CZ" dirty="0"/>
              <a:t>. Nazývá ji jménem, které vystihuje jistou naději, že v bouřlivých situacích našeho života nám Matka Boží přijde na pomoc, povzbudí nás a vybídne k tomu, abychom důvěřovali a dál doufali. V této souvislosti rád připomínám, že chrám Panny Marie Guadalupské v </a:t>
            </a:r>
            <a:r>
              <a:rPr lang="cs-CZ" dirty="0" err="1"/>
              <a:t>Mexico</a:t>
            </a:r>
            <a:r>
              <a:rPr lang="cs-CZ" dirty="0"/>
              <a:t> City se připravuje na oslavy, které se budou konat v roce 2031, a to u příležitosti 500. výročí prvního zjevení Panny Marie. Matka Boží nám prostřednictvím mladého Juana Diega sdělila převratné poselství naděje, jež i dnes opakuje každému poutníkovi a věřícímu: </a:t>
            </a:r>
            <a:r>
              <a:rPr lang="cs-CZ" b="1" dirty="0"/>
              <a:t>„Nejsem zde snad já, která jsem tvou matkou</a:t>
            </a:r>
            <a:r>
              <a:rPr lang="cs-CZ" b="1" dirty="0" smtClean="0"/>
              <a:t>?“</a:t>
            </a:r>
            <a:endParaRPr lang="cs-CZ" b="1" dirty="0"/>
          </a:p>
        </p:txBody>
      </p:sp>
    </p:spTree>
    <p:extLst>
      <p:ext uri="{BB962C8B-B14F-4D97-AF65-F5344CB8AC3E}">
        <p14:creationId xmlns:p14="http://schemas.microsoft.com/office/powerpoint/2010/main" val="2587633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                       </a:t>
            </a:r>
            <a:r>
              <a:rPr lang="cs-CZ" b="1" dirty="0" smtClean="0"/>
              <a:t>Poutníci naděje</a:t>
            </a:r>
            <a:endParaRPr lang="cs-CZ" b="1" dirty="0"/>
          </a:p>
        </p:txBody>
      </p:sp>
      <p:sp>
        <p:nvSpPr>
          <p:cNvPr id="5" name="Zástupný symbol pro obsah 4"/>
          <p:cNvSpPr>
            <a:spLocks noGrp="1"/>
          </p:cNvSpPr>
          <p:nvPr>
            <p:ph sz="half" idx="1"/>
          </p:nvPr>
        </p:nvSpPr>
        <p:spPr/>
        <p:txBody>
          <a:bodyPr>
            <a:normAutofit fontScale="25000" lnSpcReduction="20000"/>
          </a:bodyPr>
          <a:lstStyle/>
          <a:p>
            <a:endParaRPr lang="cs-CZ"/>
          </a:p>
        </p:txBody>
      </p:sp>
      <p:sp>
        <p:nvSpPr>
          <p:cNvPr id="6" name="Zástupný symbol pro obsah 5"/>
          <p:cNvSpPr>
            <a:spLocks noGrp="1"/>
          </p:cNvSpPr>
          <p:nvPr>
            <p:ph sz="half" idx="2"/>
          </p:nvPr>
        </p:nvSpPr>
        <p:spPr>
          <a:xfrm>
            <a:off x="6172200" y="1309809"/>
            <a:ext cx="5181600" cy="4351338"/>
          </a:xfrm>
        </p:spPr>
        <p:txBody>
          <a:bodyPr>
            <a:normAutofit fontScale="25000" lnSpcReduction="20000"/>
          </a:bodyPr>
          <a:lstStyle/>
          <a:p>
            <a:endParaRPr lang="cs-CZ" dirty="0" smtClean="0"/>
          </a:p>
          <a:p>
            <a:endParaRPr lang="cs-CZ" dirty="0"/>
          </a:p>
          <a:p>
            <a:pPr marL="0" indent="0">
              <a:buNone/>
            </a:pPr>
            <a:endParaRPr lang="cs-CZ" sz="4400" dirty="0"/>
          </a:p>
          <a:p>
            <a:pPr marL="0" indent="0">
              <a:buNone/>
            </a:pPr>
            <a:r>
              <a:rPr lang="cs-CZ" sz="6400" dirty="0"/>
              <a:t>Obraz kotvy je výstižný, pomáhá nám pochopit stabilitu a jistotu, kterou uprostřed rozbouřených vod života máme, pokud důvěřujeme Pánu Ježíši. Životní bouře nás nikdy nepřemohou, protože jsme zakotveni v naději na milost, která nás uschopňuje k tomu, abychom žili v Kristu a překonali hřích, strach a smrt. Tato naděje je daleko větší než to, co nám může přinášet každodenní uspokojení a co může zlepšovat podmínky našeho života. Tato naděje nás přenáší přes zkoušky, kterým jsme podrobováni, a povzbuzuje nás, abychom šli dál, aniž bychom z očí ztráceli velikost cíle, ke kterému jsme povoláni, cíle, kterým je nebe. </a:t>
            </a:r>
            <a:endParaRPr lang="cs-CZ" sz="6400" dirty="0" smtClean="0"/>
          </a:p>
          <a:p>
            <a:pPr marL="0" indent="0">
              <a:buNone/>
            </a:pPr>
            <a:r>
              <a:rPr lang="cs-CZ" sz="6400" dirty="0" smtClean="0"/>
              <a:t>Nadcházející </a:t>
            </a:r>
            <a:r>
              <a:rPr lang="cs-CZ" sz="6400" dirty="0"/>
              <a:t>Svatý rok se tedy ponese ve znamení naděje, která nezná západu, naděje v Boha. Kéž nám tento čas také pomůže znovu nalézt potřebnou důvěru jak v církvi, tak ve společnosti, v mezilidských vztazích, v mezinárodním dění, v podpoře důstojnosti každého člověka a v úctě ke stvoření. Kéž se svědectví věřících stane pro svět kvasem ryzí naděje, předzvěstí nových </a:t>
            </a:r>
            <a:r>
              <a:rPr lang="cs-CZ" sz="6400" dirty="0" smtClean="0"/>
              <a:t>nebes </a:t>
            </a:r>
            <a:r>
              <a:rPr lang="cs-CZ" sz="6400" dirty="0"/>
              <a:t>a nové země (srov. 2 Petr 3,13), kde má svůj domov spravedlnost a svornost mezi národy, které očekávají naplnění toho, co Pán slíbil. Kéž nás již od této chvíle naděje přitahuje a dovolme, aby se jí naším prostřednictvím nakazili ti, kteří po ní touží. Kéž jim svým životem můžeme říkat: „Důvěřuj v Hospodina, buď silný, ať se vzmuží tvé srdce, doufej v Hospodina!“ (</a:t>
            </a:r>
            <a:r>
              <a:rPr lang="cs-CZ" sz="6400" dirty="0" err="1"/>
              <a:t>Žl</a:t>
            </a:r>
            <a:r>
              <a:rPr lang="cs-CZ" sz="6400" dirty="0"/>
              <a:t> 27,14). Kéž síla naděje naplňuje naši přítomnost, když s důvěrou očekáváme návrat Pána Ježíše Krista, kterému patří chvála a sláva nyní i na věky.</a:t>
            </a:r>
            <a:endParaRPr lang="cs-CZ" sz="6400"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p:txBody>
      </p:sp>
      <p:pic>
        <p:nvPicPr>
          <p:cNvPr id="1026" name="irc_mi" descr="01186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027" y="1825625"/>
            <a:ext cx="3721275" cy="4850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8550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Výzvy papeže Františka</a:t>
            </a:r>
            <a:endParaRPr lang="cs-CZ" dirty="0"/>
          </a:p>
        </p:txBody>
      </p:sp>
      <p:sp>
        <p:nvSpPr>
          <p:cNvPr id="6" name="Zástupný symbol pro obsah 5"/>
          <p:cNvSpPr>
            <a:spLocks noGrp="1"/>
          </p:cNvSpPr>
          <p:nvPr>
            <p:ph idx="1"/>
          </p:nvPr>
        </p:nvSpPr>
        <p:spPr/>
        <p:txBody>
          <a:bodyPr/>
          <a:lstStyle/>
          <a:p>
            <a:r>
              <a:rPr lang="cs-CZ" dirty="0" smtClean="0"/>
              <a:t>Společné slavení velikonoc</a:t>
            </a:r>
          </a:p>
          <a:p>
            <a:r>
              <a:rPr lang="cs-CZ" dirty="0" smtClean="0"/>
              <a:t>Oddlužení chudých zemí</a:t>
            </a:r>
          </a:p>
          <a:p>
            <a:r>
              <a:rPr lang="cs-CZ" dirty="0" smtClean="0"/>
              <a:t>Výzva k putování, zvl. do mariánských svatyní</a:t>
            </a:r>
          </a:p>
          <a:p>
            <a:r>
              <a:rPr lang="cs-CZ" dirty="0" smtClean="0"/>
              <a:t>Využití </a:t>
            </a:r>
            <a:r>
              <a:rPr lang="cs-CZ" smtClean="0"/>
              <a:t>misionářů milosrdenství</a:t>
            </a:r>
            <a:endParaRPr lang="cs-CZ"/>
          </a:p>
        </p:txBody>
      </p:sp>
    </p:spTree>
    <p:extLst>
      <p:ext uri="{BB962C8B-B14F-4D97-AF65-F5344CB8AC3E}">
        <p14:creationId xmlns:p14="http://schemas.microsoft.com/office/powerpoint/2010/main" val="3393646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smtClean="0">
                <a:latin typeface="Bahnschrift" panose="020B0502040204020203" pitchFamily="34" charset="0"/>
              </a:rPr>
              <a:t>Sedmý den: </a:t>
            </a:r>
            <a:r>
              <a:rPr lang="cs-CZ" dirty="0" smtClean="0">
                <a:latin typeface="Bahnschrift" panose="020B0502040204020203" pitchFamily="34" charset="0"/>
              </a:rPr>
              <a:t>Proto </a:t>
            </a:r>
            <a:r>
              <a:rPr lang="cs-CZ" dirty="0">
                <a:latin typeface="Bahnschrift" panose="020B0502040204020203" pitchFamily="34" charset="0"/>
              </a:rPr>
              <a:t>požehnal Hospodin den odpočinku a oddělil jej jako svatý</a:t>
            </a:r>
            <a:r>
              <a:rPr lang="cs-CZ" dirty="0" smtClean="0">
                <a:latin typeface="Bahnschrift" panose="020B0502040204020203" pitchFamily="34" charset="0"/>
              </a:rPr>
              <a:t>.(</a:t>
            </a:r>
            <a:r>
              <a:rPr lang="cs-CZ" dirty="0">
                <a:latin typeface="Bahnschrift" panose="020B0502040204020203" pitchFamily="34" charset="0"/>
              </a:rPr>
              <a:t>Ex 20,11)</a:t>
            </a:r>
            <a:br>
              <a:rPr lang="cs-CZ" dirty="0">
                <a:latin typeface="Bahnschrift" panose="020B0502040204020203" pitchFamily="34" charset="0"/>
              </a:rPr>
            </a:br>
            <a:endParaRPr lang="cs-CZ" dirty="0">
              <a:latin typeface="Bahnschrift" panose="020B0502040204020203" pitchFamily="34" charset="0"/>
            </a:endParaRPr>
          </a:p>
        </p:txBody>
      </p:sp>
      <p:sp>
        <p:nvSpPr>
          <p:cNvPr id="5" name="Zástupný symbol pro obsah 4"/>
          <p:cNvSpPr>
            <a:spLocks noGrp="1"/>
          </p:cNvSpPr>
          <p:nvPr>
            <p:ph idx="1"/>
          </p:nvPr>
        </p:nvSpPr>
        <p:spPr/>
        <p:txBody>
          <a:bodyPr>
            <a:normAutofit fontScale="85000" lnSpcReduction="20000"/>
          </a:bodyPr>
          <a:lstStyle/>
          <a:p>
            <a:pPr marL="0" indent="0">
              <a:buNone/>
            </a:pPr>
            <a:r>
              <a:rPr lang="cs-CZ" b="1" dirty="0"/>
              <a:t>Sedmý den v týdnu je jubilejním rokem </a:t>
            </a:r>
            <a:r>
              <a:rPr lang="cs-CZ" dirty="0"/>
              <a:t>v kostce a obsahuje v sobě to, co potom znamená </a:t>
            </a:r>
            <a:r>
              <a:rPr lang="cs-CZ" dirty="0" err="1"/>
              <a:t>sabatický</a:t>
            </a:r>
            <a:r>
              <a:rPr lang="cs-CZ" dirty="0"/>
              <a:t> rok i jubilejní rok. Takže, když správně pochopíme sedmý den, porozumíme i jubilejnímu roku.</a:t>
            </a:r>
          </a:p>
          <a:p>
            <a:pPr marL="0" indent="0">
              <a:buNone/>
            </a:pPr>
            <a:r>
              <a:rPr lang="cs-CZ" dirty="0" smtClean="0"/>
              <a:t>Při </a:t>
            </a:r>
            <a:r>
              <a:rPr lang="cs-CZ" dirty="0"/>
              <a:t>stvoření je řečeno, že </a:t>
            </a:r>
            <a:r>
              <a:rPr lang="cs-CZ" dirty="0" smtClean="0"/>
              <a:t>Bůh </a:t>
            </a:r>
            <a:r>
              <a:rPr lang="cs-CZ" dirty="0"/>
              <a:t>požehnal sedmý den, že požehnal čas. A proto je slavení neděle pro nás důležité. Kdo slaví neděli, má účast na tomto </a:t>
            </a:r>
            <a:r>
              <a:rPr lang="cs-CZ" dirty="0" smtClean="0"/>
              <a:t>požehnání, </a:t>
            </a:r>
            <a:r>
              <a:rPr lang="cs-CZ" dirty="0"/>
              <a:t>které dal Bůh tomuto </a:t>
            </a:r>
            <a:r>
              <a:rPr lang="cs-CZ" dirty="0" smtClean="0"/>
              <a:t>dni. Můžeme si představit, </a:t>
            </a:r>
            <a:r>
              <a:rPr lang="cs-CZ" dirty="0"/>
              <a:t>že prší boží milosti a já se chci dostat pod ten déšť Boží milosti, aby to i mne zavlažilo. Každý kdo se rozhodne slavit neděli, vstupuje do Božího požehnání tím, že slaví neděli. </a:t>
            </a:r>
          </a:p>
          <a:p>
            <a:pPr marL="0" indent="0">
              <a:buNone/>
            </a:pPr>
            <a:r>
              <a:rPr lang="cs-CZ" dirty="0"/>
              <a:t>Bůh ten sedmý den oddělil, to znamená, udělal ho jiným, než ty ostatní dny. A to je naše slavení neděle, že my chceme ten den udělat jiným než ty ostatní dny, dnem </a:t>
            </a:r>
            <a:r>
              <a:rPr lang="cs-CZ" dirty="0" smtClean="0"/>
              <a:t>svátečním, tím </a:t>
            </a:r>
            <a:r>
              <a:rPr lang="cs-CZ" b="1" dirty="0"/>
              <a:t>že jej věnujeme Bohu.</a:t>
            </a:r>
            <a:r>
              <a:rPr lang="cs-CZ" dirty="0"/>
              <a:t> </a:t>
            </a:r>
          </a:p>
          <a:p>
            <a:pPr marL="0" indent="0">
              <a:buNone/>
            </a:pPr>
            <a:r>
              <a:rPr lang="cs-CZ" dirty="0"/>
              <a:t>Bůh odpočinul sedmý den od svého díla. Sabat znamená oddech, odpočinutí. Sedmý den </a:t>
            </a:r>
            <a:r>
              <a:rPr lang="cs-CZ" dirty="0" smtClean="0"/>
              <a:t>i nám </a:t>
            </a:r>
            <a:r>
              <a:rPr lang="cs-CZ" dirty="0"/>
              <a:t>umožňuje těšit se ze svého díla a z práce celého týdne. </a:t>
            </a:r>
            <a:r>
              <a:rPr lang="cs-CZ" b="1" dirty="0" smtClean="0"/>
              <a:t>Abychom si </a:t>
            </a:r>
            <a:r>
              <a:rPr lang="cs-CZ" b="1" dirty="0"/>
              <a:t>to </a:t>
            </a:r>
            <a:r>
              <a:rPr lang="cs-CZ" b="1" dirty="0" smtClean="0"/>
              <a:t>vychutnali.</a:t>
            </a:r>
            <a:r>
              <a:rPr lang="cs-CZ" dirty="0" smtClean="0"/>
              <a:t> </a:t>
            </a:r>
            <a:r>
              <a:rPr lang="cs-CZ" dirty="0"/>
              <a:t>To je sedmý den, že šest dní se člověk namáhá a pak se dívá, jak je to pěkné. </a:t>
            </a:r>
          </a:p>
        </p:txBody>
      </p:sp>
    </p:spTree>
    <p:extLst>
      <p:ext uri="{BB962C8B-B14F-4D97-AF65-F5344CB8AC3E}">
        <p14:creationId xmlns:p14="http://schemas.microsoft.com/office/powerpoint/2010/main" val="2632333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603332"/>
            <a:ext cx="10515600" cy="87355"/>
          </a:xfrm>
        </p:spPr>
        <p:txBody>
          <a:bodyPr>
            <a:normAutofit fontScale="90000"/>
          </a:bodyPr>
          <a:lstStyle/>
          <a:p>
            <a:r>
              <a:rPr lang="cs-CZ" dirty="0" err="1" smtClean="0">
                <a:latin typeface="Bahnschrift SemiLight Condensed" panose="020B0502040204020203" pitchFamily="34" charset="0"/>
              </a:rPr>
              <a:t>Sabatický</a:t>
            </a:r>
            <a:r>
              <a:rPr lang="cs-CZ" dirty="0" smtClean="0">
                <a:latin typeface="Bahnschrift SemiLight Condensed" panose="020B0502040204020203" pitchFamily="34" charset="0"/>
              </a:rPr>
              <a:t> rok: </a:t>
            </a:r>
            <a:r>
              <a:rPr lang="cs-CZ" dirty="0">
                <a:latin typeface="Bahnschrift SemiLight Condensed" panose="020B0502040204020203" pitchFamily="34" charset="0"/>
              </a:rPr>
              <a:t>Sedmého roku bude mít země rok odpočinutí, slavnost odpočinutí, odpočinutí Hospodinovo. </a:t>
            </a:r>
            <a:r>
              <a:rPr lang="cs-CZ" dirty="0" smtClean="0">
                <a:latin typeface="Bahnschrift SemiLight Condensed" panose="020B0502040204020203" pitchFamily="34" charset="0"/>
              </a:rPr>
              <a:t>(</a:t>
            </a:r>
            <a:r>
              <a:rPr lang="cs-CZ" dirty="0" err="1" smtClean="0">
                <a:latin typeface="Bahnschrift SemiLight Condensed" panose="020B0502040204020203" pitchFamily="34" charset="0"/>
              </a:rPr>
              <a:t>Lv</a:t>
            </a:r>
            <a:r>
              <a:rPr lang="cs-CZ" smtClean="0">
                <a:latin typeface="Bahnschrift SemiLight Condensed" panose="020B0502040204020203" pitchFamily="34" charset="0"/>
              </a:rPr>
              <a:t> 25,4</a:t>
            </a:r>
            <a:r>
              <a:rPr lang="cs-CZ" dirty="0">
                <a:latin typeface="Bahnschrift SemiLight Condensed" panose="020B0502040204020203" pitchFamily="34" charset="0"/>
              </a:rPr>
              <a:t>)</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pPr marL="0" indent="0">
              <a:buNone/>
            </a:pPr>
            <a:endParaRPr lang="cs-CZ" dirty="0"/>
          </a:p>
          <a:p>
            <a:pPr marL="0" indent="0">
              <a:buNone/>
            </a:pPr>
            <a:r>
              <a:rPr lang="cs-CZ" dirty="0" smtClean="0"/>
              <a:t>kdy </a:t>
            </a:r>
            <a:r>
              <a:rPr lang="cs-CZ" dirty="0"/>
              <a:t>půda měla odpočívat, nesměly se konat zemědělské práce. </a:t>
            </a:r>
            <a:endParaRPr lang="cs-CZ" dirty="0" smtClean="0"/>
          </a:p>
          <a:p>
            <a:pPr marL="0" indent="0">
              <a:buNone/>
            </a:pPr>
            <a:r>
              <a:rPr lang="cs-CZ" dirty="0" smtClean="0"/>
              <a:t>V </a:t>
            </a:r>
            <a:r>
              <a:rPr lang="cs-CZ" dirty="0"/>
              <a:t>tento rok byli také propouštěni </a:t>
            </a:r>
            <a:r>
              <a:rPr lang="cs-CZ" dirty="0" smtClean="0"/>
              <a:t>otroci.</a:t>
            </a:r>
            <a:endParaRPr lang="cs-CZ" dirty="0"/>
          </a:p>
          <a:p>
            <a:pPr marL="0" indent="0">
              <a:buNone/>
            </a:pPr>
            <a:r>
              <a:rPr lang="cs-CZ" dirty="0"/>
              <a:t>Sedmého roku se rovněž odpouštěly dluhy.</a:t>
            </a:r>
            <a:r>
              <a:rPr lang="cs-CZ" dirty="0">
                <a:solidFill>
                  <a:srgbClr val="7030A0"/>
                </a:solidFill>
              </a:rPr>
              <a:t> </a:t>
            </a:r>
          </a:p>
        </p:txBody>
      </p:sp>
    </p:spTree>
    <p:extLst>
      <p:ext uri="{BB962C8B-B14F-4D97-AF65-F5344CB8AC3E}">
        <p14:creationId xmlns:p14="http://schemas.microsoft.com/office/powerpoint/2010/main" val="171353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003953"/>
            <a:ext cx="10515600" cy="1325563"/>
          </a:xfrm>
        </p:spPr>
        <p:txBody>
          <a:bodyPr>
            <a:normAutofit/>
          </a:bodyPr>
          <a:lstStyle/>
          <a:p>
            <a:r>
              <a:rPr lang="cs-CZ" dirty="0">
                <a:latin typeface="Bahnschrift Condensed" panose="020B0502040204020203" pitchFamily="34" charset="0"/>
              </a:rPr>
              <a:t>„Tento padesátý rok prohlásíte svatým a vyhlásíte v zemi svobodu všem jejím obyvatelům“ (</a:t>
            </a:r>
            <a:r>
              <a:rPr lang="cs-CZ" dirty="0" err="1">
                <a:latin typeface="Bahnschrift Condensed" panose="020B0502040204020203" pitchFamily="34" charset="0"/>
              </a:rPr>
              <a:t>Lv</a:t>
            </a:r>
            <a:r>
              <a:rPr lang="cs-CZ" dirty="0">
                <a:latin typeface="Bahnschrift Condensed" panose="020B0502040204020203" pitchFamily="34" charset="0"/>
              </a:rPr>
              <a:t> 25,10)</a:t>
            </a:r>
          </a:p>
        </p:txBody>
      </p:sp>
      <p:sp>
        <p:nvSpPr>
          <p:cNvPr id="3" name="Zástupný symbol pro obsah 2"/>
          <p:cNvSpPr>
            <a:spLocks noGrp="1"/>
          </p:cNvSpPr>
          <p:nvPr>
            <p:ph idx="1"/>
          </p:nvPr>
        </p:nvSpPr>
        <p:spPr>
          <a:xfrm>
            <a:off x="838200" y="2906037"/>
            <a:ext cx="10515600" cy="3270925"/>
          </a:xfrm>
        </p:spPr>
        <p:txBody>
          <a:bodyPr>
            <a:normAutofit fontScale="92500"/>
          </a:bodyPr>
          <a:lstStyle/>
          <a:p>
            <a:pPr marL="0" indent="0">
              <a:buNone/>
            </a:pPr>
            <a:r>
              <a:rPr lang="cs-CZ" dirty="0" smtClean="0"/>
              <a:t>Po </a:t>
            </a:r>
            <a:r>
              <a:rPr lang="cs-CZ" dirty="0"/>
              <a:t>sedmi sedmiletých obdobích, tedy každý padesátý rok, má být vyhlášeno </a:t>
            </a:r>
            <a:r>
              <a:rPr lang="cs-CZ" i="1" dirty="0"/>
              <a:t>„milostivé léto“</a:t>
            </a:r>
            <a:r>
              <a:rPr lang="cs-CZ" dirty="0"/>
              <a:t>, kdy mají být </a:t>
            </a:r>
            <a:r>
              <a:rPr lang="cs-CZ" dirty="0" smtClean="0"/>
              <a:t>otroci </a:t>
            </a:r>
            <a:r>
              <a:rPr lang="cs-CZ" dirty="0"/>
              <a:t>propuštěni, a má jim být navrácen majetek, o který přišli</a:t>
            </a:r>
            <a:r>
              <a:rPr lang="cs-CZ" dirty="0" smtClean="0"/>
              <a:t>. </a:t>
            </a:r>
            <a:endParaRPr lang="cs-CZ" dirty="0"/>
          </a:p>
          <a:p>
            <a:pPr marL="0" indent="0">
              <a:buNone/>
            </a:pPr>
            <a:r>
              <a:rPr lang="cs-CZ" dirty="0" smtClean="0"/>
              <a:t>To</a:t>
            </a:r>
            <a:r>
              <a:rPr lang="cs-CZ" dirty="0"/>
              <a:t>, </a:t>
            </a:r>
            <a:r>
              <a:rPr lang="cs-CZ" dirty="0" smtClean="0"/>
              <a:t>co stanovuje </a:t>
            </a:r>
            <a:r>
              <a:rPr lang="cs-CZ" dirty="0"/>
              <a:t>Mojžíšův zákon, přebírá prorok </a:t>
            </a:r>
            <a:r>
              <a:rPr lang="cs-CZ" dirty="0" err="1"/>
              <a:t>Izaiáš</a:t>
            </a:r>
            <a:r>
              <a:rPr lang="cs-CZ" dirty="0"/>
              <a:t>: „[Hospodin mě poslal] zvěstovat radostnou zprávu pokorným, obvázat ty, jimž puká srdce, oznámit zajatým propuštění, svobodu vězněným, hlásat Hospodinovo milostivé léto“ (</a:t>
            </a:r>
            <a:r>
              <a:rPr lang="cs-CZ" dirty="0" err="1"/>
              <a:t>Iz</a:t>
            </a:r>
            <a:r>
              <a:rPr lang="cs-CZ" dirty="0"/>
              <a:t> 61,1-2). Jsou to slova, která si Ježíš vzal za svá na začátku svého působení, když prohlásil, že se v něm naplnilo „milostivé léto Páně“ (</a:t>
            </a:r>
            <a:r>
              <a:rPr lang="cs-CZ" dirty="0" err="1"/>
              <a:t>srov.Lk</a:t>
            </a:r>
            <a:r>
              <a:rPr lang="cs-CZ" dirty="0"/>
              <a:t> 4,18-19). </a:t>
            </a:r>
            <a:endParaRPr lang="cs-CZ" dirty="0" smtClean="0"/>
          </a:p>
          <a:p>
            <a:endParaRPr lang="cs-CZ" dirty="0"/>
          </a:p>
        </p:txBody>
      </p:sp>
    </p:spTree>
    <p:extLst>
      <p:ext uri="{BB962C8B-B14F-4D97-AF65-F5344CB8AC3E}">
        <p14:creationId xmlns:p14="http://schemas.microsoft.com/office/powerpoint/2010/main" val="1696514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196" y="740510"/>
            <a:ext cx="10515600" cy="1325563"/>
          </a:xfrm>
        </p:spPr>
        <p:txBody>
          <a:bodyPr/>
          <a:lstStyle/>
          <a:p>
            <a:r>
              <a:rPr lang="cs-CZ" dirty="0" smtClean="0"/>
              <a:t>                         </a:t>
            </a:r>
            <a:r>
              <a:rPr lang="cs-CZ" b="1" dirty="0" smtClean="0"/>
              <a:t> Jubilejní rok</a:t>
            </a:r>
            <a:endParaRPr lang="cs-CZ" b="1" dirty="0"/>
          </a:p>
        </p:txBody>
      </p:sp>
      <p:sp>
        <p:nvSpPr>
          <p:cNvPr id="3" name="Zástupný symbol pro obsah 2"/>
          <p:cNvSpPr>
            <a:spLocks noGrp="1"/>
          </p:cNvSpPr>
          <p:nvPr>
            <p:ph idx="1"/>
          </p:nvPr>
        </p:nvSpPr>
        <p:spPr>
          <a:xfrm>
            <a:off x="877503" y="2932530"/>
            <a:ext cx="10515600" cy="4351338"/>
          </a:xfrm>
        </p:spPr>
        <p:txBody>
          <a:bodyPr>
            <a:normAutofit/>
          </a:bodyPr>
          <a:lstStyle/>
          <a:p>
            <a:pPr marL="0" indent="0">
              <a:buNone/>
            </a:pPr>
            <a:r>
              <a:rPr lang="cs-CZ" u="sng" dirty="0" smtClean="0"/>
              <a:t>Termínem</a:t>
            </a:r>
            <a:r>
              <a:rPr lang="cs-CZ" dirty="0" smtClean="0"/>
              <a:t> </a:t>
            </a:r>
            <a:r>
              <a:rPr lang="cs-CZ" i="1" dirty="0"/>
              <a:t>„milostivé léto“</a:t>
            </a:r>
            <a:r>
              <a:rPr lang="cs-CZ" dirty="0"/>
              <a:t> je v </a:t>
            </a:r>
            <a:r>
              <a:rPr lang="cs-CZ" u="sng" dirty="0"/>
              <a:t>českých </a:t>
            </a:r>
            <a:r>
              <a:rPr lang="cs-CZ" u="sng" dirty="0" smtClean="0"/>
              <a:t>biblích</a:t>
            </a:r>
            <a:r>
              <a:rPr lang="cs-CZ" dirty="0" smtClean="0"/>
              <a:t> </a:t>
            </a:r>
            <a:r>
              <a:rPr lang="cs-CZ" dirty="0"/>
              <a:t>překládán </a:t>
            </a:r>
            <a:r>
              <a:rPr lang="cs-CZ" u="sng" dirty="0"/>
              <a:t>hebrejský</a:t>
            </a:r>
            <a:r>
              <a:rPr lang="cs-CZ" dirty="0"/>
              <a:t> výraz „</a:t>
            </a:r>
            <a:r>
              <a:rPr lang="cs-CZ" dirty="0" err="1" smtClean="0"/>
              <a:t>jovel“od</a:t>
            </a:r>
            <a:r>
              <a:rPr lang="cs-CZ" dirty="0" smtClean="0"/>
              <a:t> </a:t>
            </a:r>
            <a:r>
              <a:rPr lang="cs-CZ" dirty="0"/>
              <a:t>něhož je odvozeno slovo „jubileum“. Samotný výraz „</a:t>
            </a:r>
            <a:r>
              <a:rPr lang="cs-CZ" dirty="0" err="1"/>
              <a:t>jovel</a:t>
            </a:r>
            <a:r>
              <a:rPr lang="cs-CZ" dirty="0"/>
              <a:t>“ je však </a:t>
            </a:r>
            <a:r>
              <a:rPr lang="cs-CZ" dirty="0" smtClean="0"/>
              <a:t>v </a:t>
            </a:r>
            <a:r>
              <a:rPr lang="cs-CZ" dirty="0"/>
              <a:t>užíván nejen k označení jubilejního roku neboli každého </a:t>
            </a:r>
            <a:r>
              <a:rPr lang="cs-CZ" u="sng" dirty="0"/>
              <a:t>padesátého</a:t>
            </a:r>
            <a:r>
              <a:rPr lang="cs-CZ" dirty="0"/>
              <a:t> roku coby </a:t>
            </a:r>
            <a:r>
              <a:rPr lang="cs-CZ" i="1" dirty="0"/>
              <a:t>„milostivého </a:t>
            </a:r>
            <a:r>
              <a:rPr lang="cs-CZ" i="1" dirty="0" err="1"/>
              <a:t>léta</a:t>
            </a:r>
            <a:r>
              <a:rPr lang="cs-CZ" i="1" dirty="0" err="1" smtClean="0"/>
              <a:t>“</a:t>
            </a:r>
            <a:r>
              <a:rPr lang="cs-CZ" dirty="0" err="1" smtClean="0"/>
              <a:t>,ale</a:t>
            </a:r>
            <a:r>
              <a:rPr lang="cs-CZ" dirty="0" smtClean="0"/>
              <a:t> </a:t>
            </a:r>
            <a:r>
              <a:rPr lang="cs-CZ" dirty="0"/>
              <a:t>též </a:t>
            </a:r>
            <a:r>
              <a:rPr lang="cs-CZ" i="1" dirty="0"/>
              <a:t>„beraního rohu</a:t>
            </a:r>
            <a:r>
              <a:rPr lang="cs-CZ" i="1" dirty="0" smtClean="0"/>
              <a:t>“</a:t>
            </a:r>
            <a:r>
              <a:rPr lang="cs-CZ" dirty="0" smtClean="0"/>
              <a:t>. </a:t>
            </a:r>
            <a:r>
              <a:rPr lang="cs-CZ" dirty="0"/>
              <a:t>Oba významy však spolu úzce souvisejí, neboť troubením na beraní roh, jenž je též označován hebrejským výrazem „</a:t>
            </a:r>
            <a:r>
              <a:rPr lang="cs-CZ" u="sng" dirty="0" smtClean="0"/>
              <a:t>šofar</a:t>
            </a:r>
            <a:r>
              <a:rPr lang="cs-CZ" dirty="0" smtClean="0"/>
              <a:t>“</a:t>
            </a:r>
            <a:endParaRPr lang="cs-CZ" dirty="0"/>
          </a:p>
          <a:p>
            <a:endParaRPr lang="cs-CZ" dirty="0"/>
          </a:p>
        </p:txBody>
      </p:sp>
    </p:spTree>
    <p:extLst>
      <p:ext uri="{BB962C8B-B14F-4D97-AF65-F5344CB8AC3E}">
        <p14:creationId xmlns:p14="http://schemas.microsoft.com/office/powerpoint/2010/main" val="4060363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768252" y="2592887"/>
            <a:ext cx="9269258" cy="2818357"/>
          </a:xfrm>
          <a:prstGeom prst="rect">
            <a:avLst/>
          </a:prstGeom>
        </p:spPr>
        <p:txBody>
          <a:bodyPr wrap="square">
            <a:spAutoFit/>
          </a:bodyPr>
          <a:lstStyle/>
          <a:p>
            <a:endParaRPr lang="cs-CZ" dirty="0"/>
          </a:p>
          <a:p>
            <a:r>
              <a:rPr lang="cs-CZ" dirty="0" smtClean="0"/>
              <a:t>                                          FRANTIŠEK</a:t>
            </a:r>
            <a:r>
              <a:rPr lang="cs-CZ" dirty="0"/>
              <a:t>,</a:t>
            </a:r>
          </a:p>
          <a:p>
            <a:r>
              <a:rPr lang="cs-CZ" dirty="0" smtClean="0"/>
              <a:t>                                      BISKUP </a:t>
            </a:r>
            <a:r>
              <a:rPr lang="cs-CZ" dirty="0"/>
              <a:t>ŘÍMSKÝ,</a:t>
            </a:r>
          </a:p>
          <a:p>
            <a:r>
              <a:rPr lang="cs-CZ" dirty="0" smtClean="0"/>
              <a:t>                          SLUŽEBNÍK </a:t>
            </a:r>
            <a:r>
              <a:rPr lang="cs-CZ" dirty="0"/>
              <a:t>SLUŽEBNÍKŮ BOŽÍCH</a:t>
            </a:r>
          </a:p>
          <a:p>
            <a:endParaRPr lang="cs-CZ" dirty="0" smtClean="0"/>
          </a:p>
          <a:p>
            <a:endParaRPr lang="cs-CZ" dirty="0"/>
          </a:p>
          <a:p>
            <a:endParaRPr lang="cs-CZ" dirty="0" smtClean="0"/>
          </a:p>
          <a:p>
            <a:r>
              <a:rPr lang="cs-CZ" dirty="0" smtClean="0"/>
              <a:t>                   </a:t>
            </a:r>
            <a:r>
              <a:rPr lang="cs-CZ" sz="2400" b="1" dirty="0" smtClean="0"/>
              <a:t>KÉŽ NADĚJE NAPLNÍ SRDCE TĚCH,          </a:t>
            </a:r>
          </a:p>
          <a:p>
            <a:r>
              <a:rPr lang="cs-CZ" sz="2400" b="1" dirty="0"/>
              <a:t> </a:t>
            </a:r>
            <a:r>
              <a:rPr lang="cs-CZ" sz="2400" b="1" dirty="0" smtClean="0"/>
              <a:t>                 KDO BUDOU ČÍST TENTO LIST </a:t>
            </a:r>
            <a:r>
              <a:rPr lang="cs-CZ" dirty="0" smtClean="0"/>
              <a:t>                     </a:t>
            </a:r>
            <a:endParaRPr lang="cs-CZ" dirty="0"/>
          </a:p>
        </p:txBody>
      </p:sp>
      <p:sp>
        <p:nvSpPr>
          <p:cNvPr id="3" name="Nadpis 2"/>
          <p:cNvSpPr>
            <a:spLocks noGrp="1"/>
          </p:cNvSpPr>
          <p:nvPr>
            <p:ph type="title"/>
          </p:nvPr>
        </p:nvSpPr>
        <p:spPr>
          <a:xfrm>
            <a:off x="775570" y="1267324"/>
            <a:ext cx="10515600" cy="1325563"/>
          </a:xfrm>
        </p:spPr>
        <p:txBody>
          <a:bodyPr>
            <a:normAutofit fontScale="90000"/>
          </a:bodyPr>
          <a:lstStyle/>
          <a:p>
            <a:r>
              <a:rPr lang="cs-CZ" sz="2800" b="1" dirty="0" smtClean="0"/>
              <a:t>                                              SPES </a:t>
            </a:r>
            <a:r>
              <a:rPr lang="cs-CZ" sz="2800" b="1" dirty="0"/>
              <a:t>NON CONFUNDIT</a:t>
            </a:r>
            <a:br>
              <a:rPr lang="cs-CZ" sz="2800" b="1" dirty="0"/>
            </a:br>
            <a:r>
              <a:rPr lang="cs-CZ" sz="2800" dirty="0"/>
              <a:t>                        </a:t>
            </a:r>
            <a:r>
              <a:rPr lang="cs-CZ" sz="2800" dirty="0" smtClean="0"/>
              <a:t>    </a:t>
            </a:r>
            <a:r>
              <a:rPr lang="cs-CZ" sz="2800" dirty="0"/>
              <a:t>bula k vyhlášení řádného Svatého roku 2025</a:t>
            </a:r>
            <a:r>
              <a:rPr lang="cs-CZ" dirty="0"/>
              <a:t/>
            </a:r>
            <a:br>
              <a:rPr lang="cs-CZ" dirty="0"/>
            </a:br>
            <a:endParaRPr lang="cs-CZ" dirty="0"/>
          </a:p>
        </p:txBody>
      </p:sp>
    </p:spTree>
    <p:extLst>
      <p:ext uri="{BB962C8B-B14F-4D97-AF65-F5344CB8AC3E}">
        <p14:creationId xmlns:p14="http://schemas.microsoft.com/office/powerpoint/2010/main" val="2676532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smtClean="0"/>
              <a:t>Otevření Svatém brány</a:t>
            </a:r>
            <a:endParaRPr lang="cs-CZ" b="1" dirty="0"/>
          </a:p>
        </p:txBody>
      </p:sp>
      <p:sp>
        <p:nvSpPr>
          <p:cNvPr id="3" name="Zástupný symbol pro obsah 2"/>
          <p:cNvSpPr>
            <a:spLocks noGrp="1"/>
          </p:cNvSpPr>
          <p:nvPr>
            <p:ph idx="1"/>
          </p:nvPr>
        </p:nvSpPr>
        <p:spPr>
          <a:xfrm>
            <a:off x="5287108" y="1641231"/>
            <a:ext cx="6068280" cy="4219819"/>
          </a:xfrm>
        </p:spPr>
        <p:txBody>
          <a:bodyPr>
            <a:normAutofit fontScale="70000" lnSpcReduction="20000"/>
          </a:bodyPr>
          <a:lstStyle/>
          <a:p>
            <a:pPr marL="0" indent="0">
              <a:buNone/>
            </a:pPr>
            <a:r>
              <a:rPr lang="cs-CZ" dirty="0"/>
              <a:t>Svatý rok 2025 navazuje na předchozí milostivá léta. Během posledního řádného Svatého roku byl překročen práh dvou tisíc let od narození Ježíše Krista. Poté, 13. března 2015, jsem vyhlásil mimořádný Svatý rok s tím záměrem, aby se mohla projevit „milosrdná tvář“ Boha a bylo možné se s ní setkat, což je ústřední zvěst evangelia pro každého člověka v jakékoli době. Nyní nastal čas nového Svatého roku, kdy se znovu dokořán otevře Svatá brána a každý bude moci živě zakusit Boží lásku, která probouzí v srdci pevnou naději na spásu v Ježíši Kristu. Zároveň se tímto Svatým rokem začneme ubírat vstříc k jiné události, která je pro všechny křesťany zásadní, a to k roku 2033, kdy budeme slavit dva tisíce let našeho vykoupení dovršeného utrpením, smrtí a zmrtvýchvstáním Pána Ježíše.</a:t>
            </a:r>
          </a:p>
        </p:txBody>
      </p:sp>
      <p:sp>
        <p:nvSpPr>
          <p:cNvPr id="6" name="Zástupný symbol pro text 5"/>
          <p:cNvSpPr>
            <a:spLocks noGrp="1"/>
          </p:cNvSpPr>
          <p:nvPr>
            <p:ph type="body" sz="half" idx="2"/>
          </p:nvPr>
        </p:nvSpPr>
        <p:spPr/>
        <p:txBody>
          <a:bodyPr/>
          <a:lstStyle/>
          <a:p>
            <a:endParaRPr lang="cs-CZ"/>
          </a:p>
        </p:txBody>
      </p:sp>
      <p:pic>
        <p:nvPicPr>
          <p:cNvPr id="4" name="Picture 2" descr="image:Image 60/source/orig/59957_cq5dam-thumbnail-cropped-1500-844-138.jpe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788" y="3268738"/>
            <a:ext cx="3932237" cy="2211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707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smtClean="0"/>
              <a:t> </a:t>
            </a:r>
            <a:r>
              <a:rPr lang="cs-CZ" b="1" dirty="0" err="1" smtClean="0"/>
              <a:t>Spes</a:t>
            </a:r>
            <a:r>
              <a:rPr lang="cs-CZ" b="1" dirty="0" smtClean="0"/>
              <a:t> non </a:t>
            </a:r>
            <a:r>
              <a:rPr lang="cs-CZ" b="1" dirty="0" err="1" smtClean="0"/>
              <a:t>confundit</a:t>
            </a:r>
            <a:r>
              <a:rPr lang="cs-CZ" b="1" dirty="0" smtClean="0"/>
              <a:t> – naděje neklame</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Naděje se rodí z lásky a stojí na lásce, která tryská z Ježíšova srdce probodeného na kříži. Křesťanská naděje se nemýlí a neklame, protože stojí na jistotě, že nic nikdo nás nemůže odloučit od Boží lásky. Boží lásky. </a:t>
            </a:r>
          </a:p>
          <a:p>
            <a:pPr marL="0" indent="0">
              <a:buNone/>
            </a:pPr>
            <a:r>
              <a:rPr lang="cs-CZ" dirty="0" smtClean="0"/>
              <a:t>V </a:t>
            </a:r>
            <a:r>
              <a:rPr lang="cs-CZ" dirty="0"/>
              <a:t>srdci každého člověka se skrývá naděje jako touha po dobru a očekávání dobra, ač nevíme, co přinese druhý den. Nepředvídatelnost budoucnosti přece jen dává vzejít někdy protikladným pocitům: od důvěry po obavy, od vyrovnanosti po bezútěšnost, od jistoty po pochybnosti. Často se setkáváme s lidmi, kteří jsou skleslí, kteří do budoucnosti hledí skepticky a pesimisticky, jako kdyby jim nic nemohlo přinést štěstí. Kéž je Svatý rok pro všechny příležitostí k oživení naděje</a:t>
            </a:r>
            <a:r>
              <a:rPr lang="cs-CZ" dirty="0" smtClean="0"/>
              <a:t>.</a:t>
            </a:r>
          </a:p>
          <a:p>
            <a:pPr marL="0" indent="0">
              <a:buNone/>
            </a:pPr>
            <a:r>
              <a:rPr lang="cs-CZ" dirty="0"/>
              <a:t>Navíc v době internetu, kdy místo a čas nahrazuje „tady a teď“, není trpělivost vítaným hostem. Pokud znovu objevíme trpělivost, uděláme mnoho dobrého pro sebe i pro druhé. Svatý Pavel se často odvolává na trpělivost, aby zdůraznil, jak důležité jsou vytrvalost a důvěra v to, co nám bylo Bohem přislíbeno, ale především svědčí o tom, že Bůh má trpělivost s námi, on, „Bůh, (zdroj) vytrvalosti a povzbuzení“ (Řím 15,5) </a:t>
            </a:r>
          </a:p>
          <a:p>
            <a:pPr marL="0" indent="0">
              <a:buNone/>
            </a:pPr>
            <a:endParaRPr lang="cs-CZ" dirty="0" smtClean="0"/>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621911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3844</Words>
  <Application>Microsoft Office PowerPoint</Application>
  <PresentationFormat>Širokoúhlá obrazovka</PresentationFormat>
  <Paragraphs>119</Paragraphs>
  <Slides>28</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28</vt:i4>
      </vt:variant>
    </vt:vector>
  </HeadingPairs>
  <TitlesOfParts>
    <vt:vector size="35" baseType="lpstr">
      <vt:lpstr>Arial</vt:lpstr>
      <vt:lpstr>Bahnschrift</vt:lpstr>
      <vt:lpstr>Bahnschrift Condensed</vt:lpstr>
      <vt:lpstr>Bahnschrift SemiLight Condensed</vt:lpstr>
      <vt:lpstr>Calibri</vt:lpstr>
      <vt:lpstr>Calibri Light</vt:lpstr>
      <vt:lpstr>Motiv Office</vt:lpstr>
      <vt:lpstr>                           Svatý rok milosrdenství</vt:lpstr>
      <vt:lpstr>Prezentace aplikace PowerPoint</vt:lpstr>
      <vt:lpstr>Sedmý den: Proto požehnal Hospodin den odpočinku a oddělil jej jako svatý.(Ex 20,11) </vt:lpstr>
      <vt:lpstr>Sabatický rok: Sedmého roku bude mít země rok odpočinutí, slavnost odpočinutí, odpočinutí Hospodinovo. (Lv 25,4) </vt:lpstr>
      <vt:lpstr>„Tento padesátý rok prohlásíte svatým a vyhlásíte v zemi svobodu všem jejím obyvatelům“ (Lv 25,10)</vt:lpstr>
      <vt:lpstr>                          Jubilejní rok</vt:lpstr>
      <vt:lpstr>                                              SPES NON CONFUNDIT                             bula k vyhlášení řádného Svatého roku 2025 </vt:lpstr>
      <vt:lpstr>Otevření Svatém brány</vt:lpstr>
      <vt:lpstr>       Spes non confundit – naděje neklame</vt:lpstr>
      <vt:lpstr>                    Znamení naděje</vt:lpstr>
      <vt:lpstr>                   Potřebnost míru</vt:lpstr>
      <vt:lpstr>                 Otevřenost životu</vt:lpstr>
      <vt:lpstr>               Naděje pro uvězněné</vt:lpstr>
      <vt:lpstr>                Naděje pro nemocné</vt:lpstr>
      <vt:lpstr>                  Naděje pro mladé</vt:lpstr>
      <vt:lpstr>              Naděje pro migranty</vt:lpstr>
      <vt:lpstr>                   Naděje pro seniory</vt:lpstr>
      <vt:lpstr>                   Naděje pro chudé</vt:lpstr>
      <vt:lpstr>              Co je základem naší naděje?</vt:lpstr>
      <vt:lpstr>               Co s námi bude po smrti?</vt:lpstr>
      <vt:lpstr>               Dar nového života ve  křtu</vt:lpstr>
      <vt:lpstr>                        Boží soud</vt:lpstr>
      <vt:lpstr>                          Odpustky</vt:lpstr>
      <vt:lpstr>                      Svátost smíření</vt:lpstr>
      <vt:lpstr>          Slavit jubilejní rok biblicky</vt:lpstr>
      <vt:lpstr>                     Matka naděje</vt:lpstr>
      <vt:lpstr>                       Poutníci naděje</vt:lpstr>
      <vt:lpstr>Výzvy papeže Františka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Svatý rok milosrdenství</dc:title>
  <dc:creator>Mikulášek Jiří</dc:creator>
  <cp:lastModifiedBy>Mikulášek Jiří</cp:lastModifiedBy>
  <cp:revision>136</cp:revision>
  <dcterms:created xsi:type="dcterms:W3CDTF">2024-10-23T07:49:39Z</dcterms:created>
  <dcterms:modified xsi:type="dcterms:W3CDTF">2024-12-06T09:57:47Z</dcterms:modified>
</cp:coreProperties>
</file>