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435E2-E9BC-41E9-B670-F6709338AE2A}" type="datetimeFigureOut">
              <a:rPr lang="cs-CZ" smtClean="0"/>
              <a:t>26.10.2024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97ACF-A31B-406C-AF35-97D4011CDA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12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97ACF-A31B-406C-AF35-97D4011CDAD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616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4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7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539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9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9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9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8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5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3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10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44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49" r:id="rId6"/>
    <p:sldLayoutId id="2147483845" r:id="rId7"/>
    <p:sldLayoutId id="2147483846" r:id="rId8"/>
    <p:sldLayoutId id="2147483847" r:id="rId9"/>
    <p:sldLayoutId id="2147483848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vučina spojených bodů">
            <a:extLst>
              <a:ext uri="{FF2B5EF4-FFF2-40B4-BE49-F238E27FC236}">
                <a16:creationId xmlns:a16="http://schemas.microsoft.com/office/drawing/2014/main" id="{DFCD16CB-4A5B-30EE-6332-1A9685DDE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000"/>
          </a:blip>
          <a:srcRect l="19699" r="746" b="1"/>
          <a:stretch/>
        </p:blipFill>
        <p:spPr>
          <a:xfrm>
            <a:off x="21" y="8400"/>
            <a:ext cx="12191979" cy="6857989"/>
          </a:xfrm>
          <a:prstGeom prst="rect">
            <a:avLst/>
          </a:prstGeo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96B61A1-36AA-B448-28DF-E404E05C4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476" y="2157305"/>
            <a:ext cx="3483956" cy="207557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Každý má svou hvězdu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C67685-1B56-D5BD-6275-D6DE50FCE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034" y="4760046"/>
            <a:ext cx="3401398" cy="9057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Vánoční program pro školy </a:t>
            </a:r>
          </a:p>
          <a:p>
            <a:pPr algn="ctr">
              <a:lnSpc>
                <a:spcPct val="100000"/>
              </a:lnSpc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kostele</a:t>
            </a:r>
          </a:p>
          <a:p>
            <a:pPr algn="ctr">
              <a:lnSpc>
                <a:spcPct val="100000"/>
              </a:lnSpc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Velké Meziříčí 2023</a:t>
            </a:r>
          </a:p>
        </p:txBody>
      </p:sp>
      <p:sp>
        <p:nvSpPr>
          <p:cNvPr id="29" name="Date Placeholder 6">
            <a:extLst>
              <a:ext uri="{FF2B5EF4-FFF2-40B4-BE49-F238E27FC236}">
                <a16:creationId xmlns:a16="http://schemas.microsoft.com/office/drawing/2014/main" id="{7019F006-05F0-4646-AEF9-06E7C834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D13292B-F73A-4847-A627-46DFDD54CDD0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10/26/2024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Slide Number Placeholder 8">
            <a:extLst>
              <a:ext uri="{FF2B5EF4-FFF2-40B4-BE49-F238E27FC236}">
                <a16:creationId xmlns:a16="http://schemas.microsoft.com/office/drawing/2014/main" id="{2F630896-5D45-4680-B7ED-35D28717F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 descr="Obsah obrázku svíčka, kaple, Posvátná místa, kostel&#10;&#10;Popis byl vytvořen automaticky">
            <a:extLst>
              <a:ext uri="{FF2B5EF4-FFF2-40B4-BE49-F238E27FC236}">
                <a16:creationId xmlns:a16="http://schemas.microsoft.com/office/drawing/2014/main" id="{4B8AD5E6-F188-6D4F-7BE3-FC64CF7D2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94" y="278116"/>
            <a:ext cx="4726325" cy="630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62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avučina spojených bodů">
            <a:extLst>
              <a:ext uri="{FF2B5EF4-FFF2-40B4-BE49-F238E27FC236}">
                <a16:creationId xmlns:a16="http://schemas.microsoft.com/office/drawing/2014/main" id="{DA765110-3940-1A85-6AB7-5328059DC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3000"/>
          </a:blip>
          <a:srcRect l="19699" r="746" b="1"/>
          <a:stretch/>
        </p:blipFill>
        <p:spPr>
          <a:xfrm>
            <a:off x="21" y="11"/>
            <a:ext cx="12191979" cy="6857989"/>
          </a:xfrm>
          <a:prstGeom prst="rect">
            <a:avLst/>
          </a:prstGeom>
          <a:noFill/>
          <a:effectLst>
            <a:glow rad="1574800">
              <a:schemeClr val="accent1">
                <a:alpha val="6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921986B-87EA-2553-A1F9-AF1C4E227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Poděkování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DF970E-87C9-F832-CC30-696B5C7B3D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Otci Jiřímu Kaňovi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Otci Janu </a:t>
            </a:r>
            <a:r>
              <a:rPr lang="cs-CZ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Pattymu</a:t>
            </a:r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 Pavlíčkovi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Otci Janu Křížovi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Janě Balounové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Josefu Markovi st.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Stanislavu Michalovi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Petru Bártovi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Josefu Markovi ml.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Veronice Horákové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Marii Homolové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Prokopu Ondráčkovi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Vojtěchu Petřekovi</a:t>
            </a:r>
          </a:p>
          <a:p>
            <a:r>
              <a:rPr lang="cs-CZ" sz="3400" b="1" dirty="0">
                <a:latin typeface="Arial" panose="020B0604020202020204" pitchFamily="34" charset="0"/>
                <a:cs typeface="Arial" panose="020B0604020202020204" pitchFamily="34" charset="0"/>
              </a:rPr>
              <a:t>Jitce Rosové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77D0A3-FABC-CBA8-A5CE-99F708715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Michaele Kazdové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Terezii Klímové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Marii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Žerdin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Petru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Štipákovi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Josefu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Drlíčkovi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Terezii Dvořákové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Ester Doležalové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Radimu Homolovi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Michalu Kazdovi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Ludmile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Fatěnové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Ludmile Kučerové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Marii Markové</a:t>
            </a:r>
          </a:p>
        </p:txBody>
      </p:sp>
    </p:spTree>
    <p:extLst>
      <p:ext uri="{BB962C8B-B14F-4D97-AF65-F5344CB8AC3E}">
        <p14:creationId xmlns:p14="http://schemas.microsoft.com/office/powerpoint/2010/main" val="411151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avučina spojených bodů">
            <a:extLst>
              <a:ext uri="{FF2B5EF4-FFF2-40B4-BE49-F238E27FC236}">
                <a16:creationId xmlns:a16="http://schemas.microsoft.com/office/drawing/2014/main" id="{53234057-6287-3311-97DD-9FDC48680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3000"/>
          </a:blip>
          <a:srcRect l="19699" r="746" b="1"/>
          <a:stretch/>
        </p:blipFill>
        <p:spPr>
          <a:xfrm>
            <a:off x="21" y="11"/>
            <a:ext cx="12191979" cy="6857989"/>
          </a:xfrm>
          <a:prstGeom prst="rect">
            <a:avLst/>
          </a:prstGeom>
          <a:noFill/>
          <a:effectLst>
            <a:glow rad="127000">
              <a:schemeClr val="bg2">
                <a:alpha val="99000"/>
              </a:schemeClr>
            </a:glo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B0349C6-40E7-4680-A2C8-E84BC014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838200"/>
            <a:ext cx="4903129" cy="5181600"/>
          </a:xfrm>
        </p:spPr>
        <p:txBody>
          <a:bodyPr anchor="t">
            <a:noAutofit/>
          </a:bodyPr>
          <a:lstStyle/>
          <a:p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Třídám 1. stupňů základních škol byly nabídnuty termíny návštěvy ve sdílené tabulce.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Kostel navštívilo 30 tříd, zhruba 600 dětí.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Program byl připraven na 30 minut.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obsah 4" descr="Obsah obrázku text, snímek obrazovky, grafický design, plakát&#10;&#10;Popis byl vytvořen automaticky">
            <a:extLst>
              <a:ext uri="{FF2B5EF4-FFF2-40B4-BE49-F238E27FC236}">
                <a16:creationId xmlns:a16="http://schemas.microsoft.com/office/drawing/2014/main" id="{CC230F27-D07A-3526-4FAC-38BD545E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60" y="150537"/>
            <a:ext cx="4635746" cy="6556925"/>
          </a:xfr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D17D7EA4-02EF-4F44-AC63-465DB894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D21F731-AC71-4FC6-EEFB-D7DA0B2F0207}"/>
              </a:ext>
            </a:extLst>
          </p:cNvPr>
          <p:cNvSpPr txBox="1"/>
          <p:nvPr/>
        </p:nvSpPr>
        <p:spPr>
          <a:xfrm flipH="1">
            <a:off x="622474" y="704676"/>
            <a:ext cx="3569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Organizace</a:t>
            </a:r>
          </a:p>
        </p:txBody>
      </p:sp>
    </p:spTree>
    <p:extLst>
      <p:ext uri="{BB962C8B-B14F-4D97-AF65-F5344CB8AC3E}">
        <p14:creationId xmlns:p14="http://schemas.microsoft.com/office/powerpoint/2010/main" val="2624291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avučina spojených bodů">
            <a:extLst>
              <a:ext uri="{FF2B5EF4-FFF2-40B4-BE49-F238E27FC236}">
                <a16:creationId xmlns:a16="http://schemas.microsoft.com/office/drawing/2014/main" id="{8D737A5C-F812-619F-802A-10A7C5AFE3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l="19699" r="746" b="1"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noFill/>
          <a:effectLst>
            <a:glow rad="1574800">
              <a:schemeClr val="accent1">
                <a:alpha val="6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02573D9-43AA-9D5E-62C6-11220AA0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63596"/>
            <a:ext cx="5158739" cy="1635442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Betlém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852AE4C-5B5B-9A97-D45D-80EFD82D7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72370"/>
            <a:ext cx="5053928" cy="350459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úvodu si děti prohlédly betlém.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Odpovídaly na otázky: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„V kterém období roku se             betlém staví?“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„Z jakého materiálu?“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„Máte betlém doma?“</a:t>
            </a:r>
          </a:p>
          <a:p>
            <a:endParaRPr lang="cs-CZ" dirty="0"/>
          </a:p>
        </p:txBody>
      </p:sp>
      <p:pic>
        <p:nvPicPr>
          <p:cNvPr id="6" name="Zástupný obsah 5" descr="Obsah obrázku oblečení, osoba, interiér, červená&#10;&#10;Popis byl vytvořen automaticky">
            <a:extLst>
              <a:ext uri="{FF2B5EF4-FFF2-40B4-BE49-F238E27FC236}">
                <a16:creationId xmlns:a16="http://schemas.microsoft.com/office/drawing/2014/main" id="{BAABA5C7-6F0C-A984-ADA5-4288CF69F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355" y="837378"/>
            <a:ext cx="6516038" cy="4887029"/>
          </a:xfrm>
          <a:noFill/>
        </p:spPr>
      </p:pic>
      <p:sp>
        <p:nvSpPr>
          <p:cNvPr id="13" name="Date Placeholder 9">
            <a:extLst>
              <a:ext uri="{FF2B5EF4-FFF2-40B4-BE49-F238E27FC236}">
                <a16:creationId xmlns:a16="http://schemas.microsoft.com/office/drawing/2014/main" id="{24E70952-F747-4048-BA79-21037003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F5D6070-E791-40CD-97E1-168EC5F5E88D}" type="datetime1">
              <a:rPr lang="en-US" smtClean="0"/>
              <a:pPr>
                <a:spcAft>
                  <a:spcPts val="600"/>
                </a:spcAft>
              </a:pPr>
              <a:t>10/26/2024</a:t>
            </a:fld>
            <a:endParaRPr lang="en-US"/>
          </a:p>
        </p:txBody>
      </p:sp>
      <p:sp>
        <p:nvSpPr>
          <p:cNvPr id="15" name="Slide Number Placeholder 11">
            <a:extLst>
              <a:ext uri="{FF2B5EF4-FFF2-40B4-BE49-F238E27FC236}">
                <a16:creationId xmlns:a16="http://schemas.microsoft.com/office/drawing/2014/main" id="{6280A22E-C20E-40FF-BA71-2B233651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avučina spojených bodů">
            <a:extLst>
              <a:ext uri="{FF2B5EF4-FFF2-40B4-BE49-F238E27FC236}">
                <a16:creationId xmlns:a16="http://schemas.microsoft.com/office/drawing/2014/main" id="{5C1C74CC-705E-C30B-BF7E-FC5703FD3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</a:blip>
          <a:srcRect l="19699" r="746" b="1"/>
          <a:stretch/>
        </p:blipFill>
        <p:spPr>
          <a:xfrm>
            <a:off x="21" y="-23"/>
            <a:ext cx="12191979" cy="6857989"/>
          </a:xfrm>
          <a:prstGeom prst="rect">
            <a:avLst/>
          </a:prstGeom>
          <a:noFill/>
          <a:effectLst>
            <a:glow rad="1574800">
              <a:schemeClr val="accent1">
                <a:alpha val="6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366AE4-AD73-03CA-E02E-6F4F46AC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5" y="690664"/>
            <a:ext cx="4427104" cy="680936"/>
          </a:xfrm>
        </p:spPr>
        <p:txBody>
          <a:bodyPr>
            <a:noAutofit/>
          </a:bodyPr>
          <a:lstStyle/>
          <a:p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Ztracen v davu</a:t>
            </a:r>
          </a:p>
        </p:txBody>
      </p:sp>
      <p:pic>
        <p:nvPicPr>
          <p:cNvPr id="10" name="Zástupný obsah 9" descr="Obsah obrázku oblečení, osoba, budova, muž&#10;&#10;Popis byl vytvořen automaticky">
            <a:extLst>
              <a:ext uri="{FF2B5EF4-FFF2-40B4-BE49-F238E27FC236}">
                <a16:creationId xmlns:a16="http://schemas.microsoft.com/office/drawing/2014/main" id="{E23918AF-BE04-47CF-8982-68947F28A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75" y="1313186"/>
            <a:ext cx="6637746" cy="438075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4BD8D7A-2595-8334-49EC-90C483F8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145" y="1749357"/>
            <a:ext cx="3691817" cy="473085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druhé části programu děti viděly krátký (8 min.) úryvek filmu Sám doma.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Pozornost byla směřována na malého Kevina, který se ztratil rodičům na letišti. Bloudil večer po velkoměstě, potkával bezdomovce a jiné podivné lidi.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nucen strávit Štědrý večer bez rodiny.</a:t>
            </a:r>
          </a:p>
        </p:txBody>
      </p:sp>
    </p:spTree>
    <p:extLst>
      <p:ext uri="{BB962C8B-B14F-4D97-AF65-F5344CB8AC3E}">
        <p14:creationId xmlns:p14="http://schemas.microsoft.com/office/powerpoint/2010/main" val="52300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avučina spojených bodů">
            <a:extLst>
              <a:ext uri="{FF2B5EF4-FFF2-40B4-BE49-F238E27FC236}">
                <a16:creationId xmlns:a16="http://schemas.microsoft.com/office/drawing/2014/main" id="{A7637883-ED92-7A14-3297-D99006F2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</a:blip>
          <a:srcRect l="19699" r="746" b="1"/>
          <a:stretch/>
        </p:blipFill>
        <p:spPr>
          <a:xfrm>
            <a:off x="21" y="11"/>
            <a:ext cx="12191979" cy="6857989"/>
          </a:xfrm>
          <a:prstGeom prst="rect">
            <a:avLst/>
          </a:prstGeom>
          <a:noFill/>
          <a:effectLst>
            <a:glow rad="1574800">
              <a:schemeClr val="accent1">
                <a:alpha val="6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707A90-1572-3B1C-DE64-5B8AA770E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1" y="457200"/>
            <a:ext cx="4841966" cy="1701800"/>
          </a:xfrm>
        </p:spPr>
        <p:txBody>
          <a:bodyPr>
            <a:normAutofit/>
          </a:bodyPr>
          <a:lstStyle/>
          <a:p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Znám </a:t>
            </a:r>
            <a:r>
              <a:rPr lang="cs-CZ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Kevinovu</a:t>
            </a: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 situaci?</a:t>
            </a:r>
          </a:p>
        </p:txBody>
      </p:sp>
      <p:pic>
        <p:nvPicPr>
          <p:cNvPr id="5" name="Zástupný obsah 5" descr="Obsah obrázku oblečení, interiér, osoba, zeď&#10;&#10;Popis byl vytvořen automaticky">
            <a:extLst>
              <a:ext uri="{FF2B5EF4-FFF2-40B4-BE49-F238E27FC236}">
                <a16:creationId xmlns:a16="http://schemas.microsoft.com/office/drawing/2014/main" id="{67C1ABFD-C405-8994-722F-1E9749ED9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0147" y="886752"/>
            <a:ext cx="6363065" cy="4772298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3D8BFF-89D5-E589-6FA5-7A951A750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Následoval rozhovor: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„Ztratili jste se někdy?“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„Jak vám bylo?“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„Kdo vám pomohl?“</a:t>
            </a:r>
          </a:p>
        </p:txBody>
      </p:sp>
    </p:spTree>
    <p:extLst>
      <p:ext uri="{BB962C8B-B14F-4D97-AF65-F5344CB8AC3E}">
        <p14:creationId xmlns:p14="http://schemas.microsoft.com/office/powerpoint/2010/main" val="192782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avučina spojených bodů">
            <a:extLst>
              <a:ext uri="{FF2B5EF4-FFF2-40B4-BE49-F238E27FC236}">
                <a16:creationId xmlns:a16="http://schemas.microsoft.com/office/drawing/2014/main" id="{FF502D66-C7BA-BEE3-2B7F-45E0DC7D4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19699" r="746" b="1"/>
          <a:stretch/>
        </p:blipFill>
        <p:spPr>
          <a:xfrm>
            <a:off x="21" y="11"/>
            <a:ext cx="12191979" cy="6857989"/>
          </a:xfrm>
          <a:prstGeom prst="rect">
            <a:avLst/>
          </a:prstGeom>
          <a:noFill/>
          <a:effectLst>
            <a:glow rad="1574800">
              <a:schemeClr val="accent1">
                <a:alpha val="6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5866DCA-2F42-00EC-BBD4-276714C6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35" y="4611485"/>
            <a:ext cx="4173417" cy="1744865"/>
          </a:xfrm>
        </p:spPr>
        <p:txBody>
          <a:bodyPr anchor="t">
            <a:norm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Kevin a bezdomovec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55EA187-2BB1-C2D5-80F9-3D5EFFE97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289" y="838200"/>
            <a:ext cx="4215510" cy="5265566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Scénka s dialogem herců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Kevin potká bezdomovce.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Stráví Štědrý večer spolu.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Bezdomovec vzpomíná na dětství, vypráví vánoční příběh.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B7ADB87-B7F5-45DE-813F-07A3590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6" name="Zástupný obsah 5" descr="Obsah obrázku oblečení, zbraň, boty, osoba&#10;&#10;Popis byl vytvořen automaticky">
            <a:extLst>
              <a:ext uri="{FF2B5EF4-FFF2-40B4-BE49-F238E27FC236}">
                <a16:creationId xmlns:a16="http://schemas.microsoft.com/office/drawing/2014/main" id="{9C308A42-B338-1518-483C-869192A6001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0756" y="1399822"/>
            <a:ext cx="3149600" cy="2362200"/>
          </a:xfrm>
          <a:noFill/>
        </p:spPr>
      </p:pic>
    </p:spTree>
    <p:extLst>
      <p:ext uri="{BB962C8B-B14F-4D97-AF65-F5344CB8AC3E}">
        <p14:creationId xmlns:p14="http://schemas.microsoft.com/office/powerpoint/2010/main" val="252268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vučina spojených bodů">
            <a:extLst>
              <a:ext uri="{FF2B5EF4-FFF2-40B4-BE49-F238E27FC236}">
                <a16:creationId xmlns:a16="http://schemas.microsoft.com/office/drawing/2014/main" id="{02274BEE-665C-903D-1B93-2C68BBC79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</a:blip>
          <a:srcRect l="19699" r="746" b="1"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noFill/>
          <a:effectLst>
            <a:glow rad="1574800">
              <a:schemeClr val="accent1">
                <a:alpha val="6000"/>
              </a:schemeClr>
            </a:glo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B0349C6-40E7-4680-A2C8-E84BC014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838200"/>
            <a:ext cx="3724881" cy="5181600"/>
          </a:xfrm>
        </p:spPr>
        <p:txBody>
          <a:bodyPr anchor="t">
            <a:normAutofit fontScale="90000"/>
          </a:bodyPr>
          <a:lstStyle/>
          <a:p>
            <a:r>
              <a:rPr lang="cs-CZ" sz="4900" b="1" dirty="0">
                <a:latin typeface="Arial" panose="020B0604020202020204" pitchFamily="34" charset="0"/>
                <a:cs typeface="Arial" panose="020B0604020202020204" pitchFamily="34" charset="0"/>
              </a:rPr>
              <a:t>Evangelium</a:t>
            </a:r>
            <a:br>
              <a:rPr lang="cs-CZ" sz="4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Ozve se fanfára z kůru.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Anděl zvěstuje narození Ježíše, který je pro nás darem.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Jak my můžeme být pro druhé darem?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Bezdomovec se promění – i v něm je Ježíš.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20">
            <a:extLst>
              <a:ext uri="{FF2B5EF4-FFF2-40B4-BE49-F238E27FC236}">
                <a16:creationId xmlns:a16="http://schemas.microsoft.com/office/drawing/2014/main" id="{D17D7EA4-02EF-4F44-AC63-465DB894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13" name="Zástupný obsah 12" descr="Obsah obrázku kostel, budova, Varhany, varhany&#10;&#10;Popis byl vytvořen automaticky">
            <a:extLst>
              <a:ext uri="{FF2B5EF4-FFF2-40B4-BE49-F238E27FC236}">
                <a16:creationId xmlns:a16="http://schemas.microsoft.com/office/drawing/2014/main" id="{C872EDC2-9FEB-F52D-9E95-785EE8243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03" y="114302"/>
            <a:ext cx="4492850" cy="6629396"/>
          </a:xfrm>
        </p:spPr>
      </p:pic>
    </p:spTree>
    <p:extLst>
      <p:ext uri="{BB962C8B-B14F-4D97-AF65-F5344CB8AC3E}">
        <p14:creationId xmlns:p14="http://schemas.microsoft.com/office/powerpoint/2010/main" val="62578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avučina spojených bodů">
            <a:extLst>
              <a:ext uri="{FF2B5EF4-FFF2-40B4-BE49-F238E27FC236}">
                <a16:creationId xmlns:a16="http://schemas.microsoft.com/office/drawing/2014/main" id="{D4290274-4EFC-5EEC-BEB3-D9F8C7AB4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</a:blip>
          <a:srcRect l="19699" r="746" b="1"/>
          <a:stretch/>
        </p:blipFill>
        <p:spPr>
          <a:xfrm>
            <a:off x="21" y="11"/>
            <a:ext cx="12191979" cy="6857989"/>
          </a:xfrm>
          <a:prstGeom prst="rect">
            <a:avLst/>
          </a:prstGeom>
          <a:noFill/>
          <a:effectLst>
            <a:glow rad="1574800">
              <a:schemeClr val="accent1">
                <a:alpha val="6000"/>
              </a:schemeClr>
            </a:glo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B0349C6-40E7-4680-A2C8-E84BC014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838200"/>
            <a:ext cx="3562528" cy="5181600"/>
          </a:xfrm>
        </p:spPr>
        <p:txBody>
          <a:bodyPr anchor="t">
            <a:normAutofit fontScale="90000"/>
          </a:bodyPr>
          <a:lstStyle/>
          <a:p>
            <a:r>
              <a:rPr lang="cs-CZ" sz="4900" b="1" dirty="0">
                <a:latin typeface="Arial" panose="020B0604020202020204" pitchFamily="34" charset="0"/>
                <a:cs typeface="Arial" panose="020B0604020202020204" pitchFamily="34" charset="0"/>
              </a:rPr>
              <a:t>Shrnutí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Jsem darem pro druhé – moje hvězda září i 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pro ně.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Lepení hvězd se jménem na velkou konstrukci betlémské hvězdy.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obsah 4" descr="Obsah obrázku interiér, Kreativní umění, dovednost, umění&#10;&#10;Popis byl vytvořen automaticky">
            <a:extLst>
              <a:ext uri="{FF2B5EF4-FFF2-40B4-BE49-F238E27FC236}">
                <a16:creationId xmlns:a16="http://schemas.microsoft.com/office/drawing/2014/main" id="{4E85BA60-105F-17BF-BB40-190F05BB6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31" y="925666"/>
            <a:ext cx="6662058" cy="4996543"/>
          </a:xfr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4B20435-2D65-4C61-926E-4E9E142D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18705FD-6557-4FC5-BC9D-EBAA50AADCFF}" type="datetime1">
              <a:rPr lang="en-US" smtClean="0"/>
              <a:pPr>
                <a:spcAft>
                  <a:spcPts val="600"/>
                </a:spcAft>
              </a:pPr>
              <a:t>10/26/2024</a:t>
            </a:fld>
            <a:endParaRPr lang="en-US"/>
          </a:p>
        </p:txBody>
      </p:sp>
      <p:sp>
        <p:nvSpPr>
          <p:cNvPr id="16" name="Slide Number Placeholder 20">
            <a:extLst>
              <a:ext uri="{FF2B5EF4-FFF2-40B4-BE49-F238E27FC236}">
                <a16:creationId xmlns:a16="http://schemas.microsoft.com/office/drawing/2014/main" id="{D17D7EA4-02EF-4F44-AC63-465DB894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vučina spojených bodů">
            <a:extLst>
              <a:ext uri="{FF2B5EF4-FFF2-40B4-BE49-F238E27FC236}">
                <a16:creationId xmlns:a16="http://schemas.microsoft.com/office/drawing/2014/main" id="{CC76D92F-619F-4188-6D5B-5F6869402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</a:blip>
          <a:srcRect l="19699" r="746" b="1"/>
          <a:stretch/>
        </p:blipFill>
        <p:spPr>
          <a:xfrm>
            <a:off x="21" y="11"/>
            <a:ext cx="12191979" cy="6857989"/>
          </a:xfrm>
          <a:prstGeom prst="rect">
            <a:avLst/>
          </a:prstGeom>
          <a:noFill/>
          <a:effectLst>
            <a:glow rad="1574800">
              <a:schemeClr val="accent1">
                <a:alpha val="6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36C28B-25C6-3FC4-CB13-7240EA8F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Poselství Vánoc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EE43A0-CE9A-04A7-E7C7-9242AF6158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Vracíme se k betlému.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Jmenujeme postavy – kdo je kdo?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„Na co se těšíte?“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„Přijde Ježíšek?“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„Co když nebudou dárky?“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Pozvání do kostela na živý betlém.</a:t>
            </a:r>
          </a:p>
        </p:txBody>
      </p:sp>
      <p:pic>
        <p:nvPicPr>
          <p:cNvPr id="6" name="Zástupný obsah 5" descr="Obsah obrázku oblečení, šaty, koláž, žena&#10;&#10;Popis byl vytvořen automaticky">
            <a:extLst>
              <a:ext uri="{FF2B5EF4-FFF2-40B4-BE49-F238E27FC236}">
                <a16:creationId xmlns:a16="http://schemas.microsoft.com/office/drawing/2014/main" id="{11353460-0305-4EF7-13C1-D71FA5984E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66" y="2011679"/>
            <a:ext cx="5769867" cy="4836868"/>
          </a:xfrm>
        </p:spPr>
      </p:pic>
    </p:spTree>
    <p:extLst>
      <p:ext uri="{BB962C8B-B14F-4D97-AF65-F5344CB8AC3E}">
        <p14:creationId xmlns:p14="http://schemas.microsoft.com/office/powerpoint/2010/main" val="3361205568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Custom 1">
      <a:dk1>
        <a:sysClr val="windowText" lastClr="000000"/>
      </a:dk1>
      <a:lt1>
        <a:sysClr val="window" lastClr="FFFFFF"/>
      </a:lt1>
      <a:dk2>
        <a:srgbClr val="2E3A3C"/>
      </a:dk2>
      <a:lt2>
        <a:srgbClr val="EDE9E7"/>
      </a:lt2>
      <a:accent1>
        <a:srgbClr val="898470"/>
      </a:accent1>
      <a:accent2>
        <a:srgbClr val="7A8773"/>
      </a:accent2>
      <a:accent3>
        <a:srgbClr val="8C845E"/>
      </a:accent3>
      <a:accent4>
        <a:srgbClr val="9F7E56"/>
      </a:accent4>
      <a:accent5>
        <a:srgbClr val="9B7E69"/>
      </a:accent5>
      <a:accent6>
        <a:srgbClr val="AA7862"/>
      </a:accent6>
      <a:hlink>
        <a:srgbClr val="7A8773"/>
      </a:hlink>
      <a:folHlink>
        <a:srgbClr val="9F7E56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3497</TotalTime>
  <Words>362</Words>
  <Application>Microsoft Office PowerPoint</Application>
  <PresentationFormat>Širokoúhlá obrazovka</PresentationFormat>
  <Paragraphs>70</Paragraphs>
  <Slides>10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Felix Titling</vt:lpstr>
      <vt:lpstr>Goudy Old Style</vt:lpstr>
      <vt:lpstr>ArchwayVTI</vt:lpstr>
      <vt:lpstr>Každý má svou hvězdu</vt:lpstr>
      <vt:lpstr>    Třídám 1. stupňů základních škol byly nabídnuty termíny návštěvy ve sdílené tabulce.  Kostel navštívilo 30 tříd, zhruba 600 dětí.  Program byl připraven na 30 minut. </vt:lpstr>
      <vt:lpstr>Betlém</vt:lpstr>
      <vt:lpstr>Ztracen v davu</vt:lpstr>
      <vt:lpstr>Znám Kevinovu situaci?</vt:lpstr>
      <vt:lpstr>Kevin a bezdomovec</vt:lpstr>
      <vt:lpstr>Evangelium  Ozve se fanfára z kůru.  Anděl zvěstuje narození Ježíše, který je pro nás darem.  Jak my můžeme být pro druhé darem?  Bezdomovec se promění – i v něm je Ježíš.</vt:lpstr>
      <vt:lpstr>Shrnutí  Jsem darem pro druhé – moje hvězda září i  pro ně.  Lepení hvězd se jménem na velkou konstrukci betlémské hvězdy.</vt:lpstr>
      <vt:lpstr>Poselství Vánoc</vt:lpstr>
      <vt:lpstr>Poděkování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Každý má svou hvězdu</dc:title>
  <dc:creator>Prášková Marie</dc:creator>
  <cp:lastModifiedBy>Lucie Handlarová</cp:lastModifiedBy>
  <cp:revision>16</cp:revision>
  <dcterms:created xsi:type="dcterms:W3CDTF">2024-01-02T11:21:09Z</dcterms:created>
  <dcterms:modified xsi:type="dcterms:W3CDTF">2024-10-26T20:57:16Z</dcterms:modified>
</cp:coreProperties>
</file>