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64" r:id="rId2"/>
    <p:sldId id="257" r:id="rId3"/>
    <p:sldId id="262" r:id="rId4"/>
    <p:sldId id="259" r:id="rId5"/>
    <p:sldId id="260" r:id="rId6"/>
    <p:sldId id="261" r:id="rId7"/>
    <p:sldId id="266" r:id="rId8"/>
    <p:sldId id="265" r:id="rId9"/>
    <p:sldId id="268" r:id="rId10"/>
    <p:sldId id="256" r:id="rId11"/>
    <p:sldId id="258" r:id="rId12"/>
    <p:sldId id="267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2A8A09C-38FE-480B-8F1E-9B5F3D45DCB8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4FE0B42-31AE-4858-A760-D7A8491F9D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89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A09C-38FE-480B-8F1E-9B5F3D45DCB8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0B42-31AE-4858-A760-D7A8491F9D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14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A09C-38FE-480B-8F1E-9B5F3D45DCB8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0B42-31AE-4858-A760-D7A8491F9D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789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A09C-38FE-480B-8F1E-9B5F3D45DCB8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0B42-31AE-4858-A760-D7A8491F9D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281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A09C-38FE-480B-8F1E-9B5F3D45DCB8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0B42-31AE-4858-A760-D7A8491F9D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864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A09C-38FE-480B-8F1E-9B5F3D45DCB8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0B42-31AE-4858-A760-D7A8491F9D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853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A09C-38FE-480B-8F1E-9B5F3D45DCB8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0B42-31AE-4858-A760-D7A8491F9D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670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2A8A09C-38FE-480B-8F1E-9B5F3D45DCB8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0B42-31AE-4858-A760-D7A8491F9D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654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2A8A09C-38FE-480B-8F1E-9B5F3D45DCB8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0B42-31AE-4858-A760-D7A8491F9D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55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A09C-38FE-480B-8F1E-9B5F3D45DCB8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0B42-31AE-4858-A760-D7A8491F9D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49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A09C-38FE-480B-8F1E-9B5F3D45DCB8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0B42-31AE-4858-A760-D7A8491F9D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28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A09C-38FE-480B-8F1E-9B5F3D45DCB8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0B42-31AE-4858-A760-D7A8491F9D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793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A09C-38FE-480B-8F1E-9B5F3D45DCB8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0B42-31AE-4858-A760-D7A8491F9D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81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A09C-38FE-480B-8F1E-9B5F3D45DCB8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0B42-31AE-4858-A760-D7A8491F9D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6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A09C-38FE-480B-8F1E-9B5F3D45DCB8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0B42-31AE-4858-A760-D7A8491F9D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4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A09C-38FE-480B-8F1E-9B5F3D45DCB8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0B42-31AE-4858-A760-D7A8491F9D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074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A09C-38FE-480B-8F1E-9B5F3D45DCB8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0B42-31AE-4858-A760-D7A8491F9D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41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2A8A09C-38FE-480B-8F1E-9B5F3D45DCB8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4FE0B42-31AE-4858-A760-D7A8491F9D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35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8B50D32-9F77-41D8-A026-41008703B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255" y="1252008"/>
            <a:ext cx="8825658" cy="2677648"/>
          </a:xfrm>
        </p:spPr>
        <p:txBody>
          <a:bodyPr/>
          <a:lstStyle/>
          <a:p>
            <a:r>
              <a:rPr lang="cs-CZ" dirty="0"/>
              <a:t>Využívání moderních technologií při správě malé obce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CE5DE51-AE08-4E14-A27A-8258BB7CD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4975" y="5141847"/>
            <a:ext cx="8750128" cy="1096899"/>
          </a:xfrm>
        </p:spPr>
        <p:txBody>
          <a:bodyPr>
            <a:normAutofit/>
          </a:bodyPr>
          <a:lstStyle/>
          <a:p>
            <a:r>
              <a:rPr lang="cs-CZ" sz="4000" dirty="0"/>
              <a:t>Obec Světí – fialová stuha 2024</a:t>
            </a:r>
          </a:p>
        </p:txBody>
      </p:sp>
    </p:spTree>
    <p:extLst>
      <p:ext uri="{BB962C8B-B14F-4D97-AF65-F5344CB8AC3E}">
        <p14:creationId xmlns:p14="http://schemas.microsoft.com/office/powerpoint/2010/main" val="572414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BAE39-F44A-C87C-2123-F9759F62F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9816" y="412813"/>
            <a:ext cx="10172089" cy="1297455"/>
          </a:xfrm>
        </p:spPr>
        <p:txBody>
          <a:bodyPr/>
          <a:lstStyle/>
          <a:p>
            <a:pPr algn="l"/>
            <a:br>
              <a:rPr lang="cs-CZ" b="1" i="0" dirty="0">
                <a:solidFill>
                  <a:srgbClr val="2E4371"/>
                </a:solidFill>
                <a:effectLst/>
                <a:latin typeface="Metropolis"/>
              </a:rPr>
            </a:b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D3908-4B04-C6F6-8EEF-5D44CF00C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6292" y="1776253"/>
            <a:ext cx="4638498" cy="415782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b="0" i="0" dirty="0">
                <a:solidFill>
                  <a:schemeClr val="bg1"/>
                </a:solidFill>
                <a:effectLst/>
                <a:latin typeface="Metropolis"/>
              </a:rPr>
              <a:t>Sirény jsou efektivní prostředek k rychlému a hromadnému rozeslání zvukového varování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b="0" i="0" dirty="0">
              <a:solidFill>
                <a:schemeClr val="bg1"/>
              </a:solidFill>
              <a:effectLst/>
              <a:latin typeface="Metropolis"/>
            </a:endParaRPr>
          </a:p>
          <a:p>
            <a:pPr algn="l"/>
            <a:r>
              <a:rPr lang="cs-CZ" b="0" i="0" dirty="0">
                <a:solidFill>
                  <a:schemeClr val="bg1"/>
                </a:solidFill>
                <a:effectLst/>
                <a:latin typeface="Metropolis"/>
              </a:rPr>
              <a:t>Zvuk sirény je typicky hlasitý a snadno rozeznatelný, čímž upozorňuje lidi na nebezpečí nebo nutnost jednat</a:t>
            </a:r>
            <a:br>
              <a:rPr lang="cs-CZ" b="0" i="0" dirty="0">
                <a:solidFill>
                  <a:schemeClr val="bg1"/>
                </a:solidFill>
                <a:effectLst/>
                <a:latin typeface="Metropolis"/>
              </a:rPr>
            </a:br>
            <a:endParaRPr lang="cs-CZ" b="0" i="0" dirty="0">
              <a:solidFill>
                <a:schemeClr val="bg1"/>
              </a:solidFill>
              <a:effectLst/>
              <a:latin typeface="Metropolis"/>
            </a:endParaRPr>
          </a:p>
          <a:p>
            <a:pPr algn="l"/>
            <a:r>
              <a:rPr lang="cs-CZ" b="0" i="0" dirty="0">
                <a:solidFill>
                  <a:schemeClr val="bg1"/>
                </a:solidFill>
                <a:effectLst/>
                <a:latin typeface="Metropolis"/>
              </a:rPr>
              <a:t>Sirény mohou být ovládány z centrálního místa, což umožňuje jejich synchronizaci a efektivní koordinaci v případě nouze</a:t>
            </a:r>
          </a:p>
          <a:p>
            <a:pPr algn="l"/>
            <a:endParaRPr lang="cs-CZ" b="1" i="0" dirty="0">
              <a:solidFill>
                <a:schemeClr val="bg1"/>
              </a:solidFill>
              <a:effectLst/>
              <a:latin typeface="Metropolis"/>
            </a:endParaRPr>
          </a:p>
          <a:p>
            <a:pPr algn="l"/>
            <a:r>
              <a:rPr lang="cs-CZ" b="1" dirty="0">
                <a:solidFill>
                  <a:schemeClr val="bg1"/>
                </a:solidFill>
                <a:latin typeface="Metropolis"/>
              </a:rPr>
              <a:t>Vítáme zejména možnost doplnit sirénu mluveným sdělením</a:t>
            </a:r>
            <a:endParaRPr lang="cs-CZ" b="1" i="0" dirty="0">
              <a:solidFill>
                <a:schemeClr val="bg1"/>
              </a:solidFill>
              <a:effectLst/>
              <a:latin typeface="Metropolis"/>
            </a:endParaRPr>
          </a:p>
          <a:p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01ECA1-B89F-B11D-3859-7F87E7F6C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94" y="1733420"/>
            <a:ext cx="3329085" cy="443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104892-DCFC-AE2D-C9C5-F406EC313812}"/>
              </a:ext>
            </a:extLst>
          </p:cNvPr>
          <p:cNvSpPr txBox="1"/>
          <p:nvPr/>
        </p:nvSpPr>
        <p:spPr>
          <a:xfrm>
            <a:off x="930094" y="440615"/>
            <a:ext cx="85146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800" b="1" dirty="0">
                <a:solidFill>
                  <a:schemeClr val="bg1"/>
                </a:solidFill>
                <a:latin typeface="Metropolis"/>
              </a:rPr>
              <a:t>Mluvící sirény, napojení na složky IZS a hromadného varování obyvatel</a:t>
            </a:r>
          </a:p>
        </p:txBody>
      </p:sp>
    </p:spTree>
    <p:extLst>
      <p:ext uri="{BB962C8B-B14F-4D97-AF65-F5344CB8AC3E}">
        <p14:creationId xmlns:p14="http://schemas.microsoft.com/office/powerpoint/2010/main" val="1224467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35153-C61E-8CAA-624F-C13FEEFC0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Bezobslužná prodejna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6D4FA-79BE-D6A1-9DD8-3BE2B7D37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4" y="2503833"/>
            <a:ext cx="8596668" cy="4830417"/>
          </a:xfrm>
        </p:spPr>
        <p:txBody>
          <a:bodyPr/>
          <a:lstStyle/>
          <a:p>
            <a:r>
              <a:rPr lang="cs-CZ" dirty="0"/>
              <a:t>Otevření po rekonstrukci budovy plánováno na konec roku 2025</a:t>
            </a:r>
          </a:p>
          <a:p>
            <a:r>
              <a:rPr lang="cs-CZ" dirty="0"/>
              <a:t>Obslužný i bezobslužný provoz mimo hlavní otvírací dobu</a:t>
            </a:r>
          </a:p>
          <a:p>
            <a:r>
              <a:rPr lang="cs-CZ" dirty="0"/>
              <a:t>Otevřeno 6:00-22:00 (zachování nočního klidu)</a:t>
            </a:r>
          </a:p>
        </p:txBody>
      </p:sp>
      <p:pic>
        <p:nvPicPr>
          <p:cNvPr id="2050" name="Picture 2" descr="COOP otevírá další obchody budoucnosti. Pomůžou i dotace | Peníze.cz">
            <a:extLst>
              <a:ext uri="{FF2B5EF4-FFF2-40B4-BE49-F238E27FC236}">
                <a16:creationId xmlns:a16="http://schemas.microsoft.com/office/drawing/2014/main" id="{126367EE-7674-FD56-C870-F340B74E7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3429000"/>
            <a:ext cx="5681686" cy="312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237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E6AE25-3D2C-456D-B760-939591479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053419"/>
            <a:ext cx="8761413" cy="706964"/>
          </a:xfrm>
        </p:spPr>
        <p:txBody>
          <a:bodyPr/>
          <a:lstStyle/>
          <a:p>
            <a:r>
              <a:rPr lang="cs-CZ" dirty="0"/>
              <a:t>Optický internet SP </a:t>
            </a:r>
            <a:r>
              <a:rPr lang="cs-CZ" dirty="0" err="1"/>
              <a:t>Com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842040-DE6A-464E-80BD-DD6E105A1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Vzhledem k plánované rekonstrukci silnice III. třídy v polovině obce jsme nechali upravit projektovou dokumentaci, aby se v rámci prací položil optický kabel</a:t>
            </a:r>
          </a:p>
          <a:p>
            <a:r>
              <a:rPr lang="cs-CZ" dirty="0"/>
              <a:t>Páteřní síť 300/300 Mb/s</a:t>
            </a:r>
          </a:p>
          <a:p>
            <a:endParaRPr lang="cs-CZ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ECF6A779-A9D8-4A2D-836F-C4606DC7D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471" y="4289734"/>
            <a:ext cx="7590389" cy="175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33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89741-65AE-2071-2650-506B532F9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991" y="3568366"/>
            <a:ext cx="8596668" cy="13208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sz="3100" dirty="0">
                <a:solidFill>
                  <a:schemeClr val="accent6">
                    <a:lumMod val="75000"/>
                  </a:schemeClr>
                </a:solidFill>
              </a:rPr>
              <a:t>Ing. Martina Saláková Šafková </a:t>
            </a:r>
            <a:br>
              <a:rPr lang="cs-CZ" sz="31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sz="3100" dirty="0">
                <a:solidFill>
                  <a:schemeClr val="accent6">
                    <a:lumMod val="75000"/>
                  </a:schemeClr>
                </a:solidFill>
              </a:rPr>
              <a:t>starostka obce</a:t>
            </a:r>
            <a:br>
              <a:rPr lang="cs-CZ" sz="31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sz="3100" dirty="0">
                <a:solidFill>
                  <a:schemeClr val="accent6">
                    <a:lumMod val="75000"/>
                  </a:schemeClr>
                </a:solidFill>
              </a:rPr>
              <a:t>Obec Světí</a:t>
            </a:r>
            <a:br>
              <a:rPr lang="cs-CZ" sz="31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sz="3100" dirty="0">
                <a:solidFill>
                  <a:schemeClr val="accent6">
                    <a:lumMod val="75000"/>
                  </a:schemeClr>
                </a:solidFill>
              </a:rPr>
              <a:t>www.sveti.cz</a:t>
            </a:r>
            <a:br>
              <a:rPr lang="cs-CZ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cs-CZ" dirty="0"/>
            </a:br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23D24C0-C0AC-430F-998E-3BB9C7468786}"/>
              </a:ext>
            </a:extLst>
          </p:cNvPr>
          <p:cNvSpPr txBox="1">
            <a:spLocks/>
          </p:cNvSpPr>
          <p:nvPr/>
        </p:nvSpPr>
        <p:spPr bwMode="gray">
          <a:xfrm>
            <a:off x="1154954" y="1053419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/>
              <a:t>Děkuji za pozornost!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8689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CAB7-8AE4-A934-FE21-3EF20174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Inovace, </a:t>
            </a:r>
            <a:r>
              <a:rPr lang="cs-CZ" dirty="0"/>
              <a:t>moderní systémy a aplikace v naší obci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0439C-52BA-F08D-501C-1DCE0E447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98714"/>
            <a:ext cx="8596668" cy="4300369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Automatický systém dočerpávaní vod – dokončeno 2018</a:t>
            </a:r>
          </a:p>
          <a:p>
            <a:r>
              <a:rPr lang="cs-CZ" dirty="0"/>
              <a:t>Elektrifikace obce – konektivita 230/400V na různých místech obce – 2019</a:t>
            </a:r>
          </a:p>
          <a:p>
            <a:r>
              <a:rPr lang="cs-CZ" dirty="0"/>
              <a:t>Chytré veřejné osvětlení, </a:t>
            </a:r>
            <a:r>
              <a:rPr lang="cs-CZ" dirty="0" err="1"/>
              <a:t>astrohodiny</a:t>
            </a:r>
            <a:r>
              <a:rPr lang="cs-CZ" dirty="0"/>
              <a:t> CEZ/HDO/Obecní automat – dokončeno 2020</a:t>
            </a:r>
          </a:p>
          <a:p>
            <a:r>
              <a:rPr lang="cs-CZ" dirty="0"/>
              <a:t>EZS + EPS  Obecních budov – dokončeno 2021</a:t>
            </a:r>
          </a:p>
          <a:p>
            <a:r>
              <a:rPr lang="cs-CZ" dirty="0"/>
              <a:t>Radiový monitoring pohybu pracovníků </a:t>
            </a:r>
            <a:r>
              <a:rPr lang="cs-CZ" dirty="0" err="1"/>
              <a:t>security</a:t>
            </a:r>
            <a:r>
              <a:rPr lang="cs-CZ" dirty="0"/>
              <a:t> – dokončeno 2022</a:t>
            </a:r>
          </a:p>
          <a:p>
            <a:r>
              <a:rPr lang="cs-CZ" dirty="0"/>
              <a:t>Dálkově ovládaný místní rozhlas MOPOS – dokončeno 2022</a:t>
            </a:r>
          </a:p>
          <a:p>
            <a:r>
              <a:rPr lang="cs-CZ" dirty="0"/>
              <a:t>Monitoring teplot v obecních objektech – dokončeno 2023</a:t>
            </a:r>
          </a:p>
          <a:p>
            <a:r>
              <a:rPr lang="cs-CZ" dirty="0"/>
              <a:t>Pořízení dálkově řízené svahové sekačky SPIDER - 2023</a:t>
            </a:r>
          </a:p>
          <a:p>
            <a:r>
              <a:rPr lang="cs-CZ" dirty="0"/>
              <a:t>Chytrý výdejní box – prosinec 2024</a:t>
            </a:r>
          </a:p>
          <a:p>
            <a:r>
              <a:rPr lang="cs-CZ" dirty="0" err="1"/>
              <a:t>Vyrozumívací</a:t>
            </a:r>
            <a:r>
              <a:rPr lang="cs-CZ" dirty="0"/>
              <a:t> systémy  „mluvící sirény“ -  Plán 2025</a:t>
            </a:r>
          </a:p>
          <a:p>
            <a:r>
              <a:rPr lang="cs-CZ" dirty="0"/>
              <a:t>Digitalizace prodejny – bezobslužný provoz – Plán 2025</a:t>
            </a:r>
          </a:p>
          <a:p>
            <a:r>
              <a:rPr lang="cs-CZ" dirty="0"/>
              <a:t>Optický internet – Plán 2025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603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ED8E-1988-FB1B-681F-57F3E009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104841" cy="1320800"/>
          </a:xfrm>
        </p:spPr>
        <p:txBody>
          <a:bodyPr/>
          <a:lstStyle/>
          <a:p>
            <a:r>
              <a:rPr lang="cs-CZ" dirty="0"/>
              <a:t>Konektivita 230V/400V na klíčových místech obce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2FE4D-A83F-295A-9F43-8831132B1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2986365"/>
            <a:ext cx="8399992" cy="3561353"/>
          </a:xfrm>
        </p:spPr>
        <p:txBody>
          <a:bodyPr>
            <a:normAutofit/>
          </a:bodyPr>
          <a:lstStyle/>
          <a:p>
            <a:r>
              <a:rPr lang="cs-CZ" dirty="0"/>
              <a:t>Obec průběžně  buduje el. přípojky potřebné pro chod obce – doposud 8 přípojných míst na veřejně přístupných místech</a:t>
            </a:r>
          </a:p>
          <a:p>
            <a:r>
              <a:rPr lang="cs-CZ" dirty="0"/>
              <a:t>Pracovníci obce/firmy si mohou připojit elektrická nářadí pro práci</a:t>
            </a:r>
          </a:p>
          <a:p>
            <a:r>
              <a:rPr lang="cs-CZ" dirty="0"/>
              <a:t>Přípojka na hřbitově pro kamenické firmy</a:t>
            </a:r>
          </a:p>
          <a:p>
            <a:r>
              <a:rPr lang="cs-CZ" dirty="0"/>
              <a:t>Přípojky pro osvětlení vánočního stromu, čerpadel vody, SDH, přípojky pro pořádání akcí atd…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B0903C8-FA2D-25CD-E226-6F7B292B593C}"/>
              </a:ext>
            </a:extLst>
          </p:cNvPr>
          <p:cNvSpPr txBox="1">
            <a:spLocks/>
          </p:cNvSpPr>
          <p:nvPr/>
        </p:nvSpPr>
        <p:spPr>
          <a:xfrm>
            <a:off x="677334" y="3351874"/>
            <a:ext cx="10918318" cy="24052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cs-CZ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1D3FB0-6040-646B-6B2B-5C897EB7FAE6}"/>
              </a:ext>
            </a:extLst>
          </p:cNvPr>
          <p:cNvSpPr txBox="1">
            <a:spLocks/>
          </p:cNvSpPr>
          <p:nvPr/>
        </p:nvSpPr>
        <p:spPr>
          <a:xfrm>
            <a:off x="677333" y="4064178"/>
            <a:ext cx="10056927" cy="194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  <a:p>
            <a:endParaRPr lang="cs-CZ" dirty="0"/>
          </a:p>
          <a:p>
            <a:pPr marL="0" indent="0">
              <a:buFont typeface="Wingdings 3" charset="2"/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277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5E53-BAE8-E2B3-3916-3BCB355BE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015" y="850077"/>
            <a:ext cx="8761413" cy="706964"/>
          </a:xfrm>
        </p:spPr>
        <p:txBody>
          <a:bodyPr/>
          <a:lstStyle/>
          <a:p>
            <a:r>
              <a:rPr lang="cs-CZ" dirty="0"/>
              <a:t>Chytré veřejné osvětlení</a:t>
            </a:r>
          </a:p>
        </p:txBody>
      </p:sp>
      <p:pic>
        <p:nvPicPr>
          <p:cNvPr id="3074" name="Picture 2" descr="Astronomické hodiny pro veřejné osvětlení">
            <a:extLst>
              <a:ext uri="{FF2B5EF4-FFF2-40B4-BE49-F238E27FC236}">
                <a16:creationId xmlns:a16="http://schemas.microsoft.com/office/drawing/2014/main" id="{673D35EC-C20F-B6B3-40D4-861EF30C4A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7038" y="4935426"/>
            <a:ext cx="7185450" cy="172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7F8F2C-F426-2478-CCF8-0F24C513EC28}"/>
              </a:ext>
            </a:extLst>
          </p:cNvPr>
          <p:cNvSpPr txBox="1">
            <a:spLocks/>
          </p:cNvSpPr>
          <p:nvPr/>
        </p:nvSpPr>
        <p:spPr>
          <a:xfrm>
            <a:off x="627639" y="2657475"/>
            <a:ext cx="4868285" cy="38625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1600" dirty="0">
                <a:solidFill>
                  <a:schemeClr val="tx1"/>
                </a:solidFill>
              </a:rPr>
              <a:t>-    </a:t>
            </a:r>
            <a:r>
              <a:rPr lang="cs-CZ" sz="2000" dirty="0">
                <a:solidFill>
                  <a:schemeClr val="tx1"/>
                </a:solidFill>
              </a:rPr>
              <a:t>Svítíme jen když je tma</a:t>
            </a:r>
          </a:p>
          <a:p>
            <a:pPr marL="285750" indent="-285750"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Automatický systém který se přizpůsobuje roční době</a:t>
            </a:r>
          </a:p>
          <a:p>
            <a:pPr marL="285750" indent="-285750"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V nočních hodinách redukce svitu na 70</a:t>
            </a:r>
            <a:r>
              <a:rPr lang="en-US" sz="2000" dirty="0">
                <a:solidFill>
                  <a:schemeClr val="tx1"/>
                </a:solidFill>
              </a:rPr>
              <a:t>% </a:t>
            </a:r>
            <a:r>
              <a:rPr lang="en-US" sz="2000" dirty="0" err="1">
                <a:solidFill>
                  <a:schemeClr val="tx1"/>
                </a:solidFill>
              </a:rPr>
              <a:t>inten</a:t>
            </a:r>
            <a:r>
              <a:rPr lang="cs-CZ" sz="2000" dirty="0">
                <a:solidFill>
                  <a:schemeClr val="tx1"/>
                </a:solidFill>
              </a:rPr>
              <a:t>z</a:t>
            </a:r>
            <a:r>
              <a:rPr lang="en-US" sz="2000" dirty="0" err="1">
                <a:solidFill>
                  <a:schemeClr val="tx1"/>
                </a:solidFill>
              </a:rPr>
              <a:t>ity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Optické čočky u jednotlivých svítidel pro tvarování světelného paprsku</a:t>
            </a:r>
          </a:p>
        </p:txBody>
      </p:sp>
      <p:pic>
        <p:nvPicPr>
          <p:cNvPr id="5" name="Zástupný obsah 7">
            <a:extLst>
              <a:ext uri="{FF2B5EF4-FFF2-40B4-BE49-F238E27FC236}">
                <a16:creationId xmlns:a16="http://schemas.microsoft.com/office/drawing/2014/main" id="{70F36F52-D61E-E12C-93C5-B6A72378C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52738"/>
            <a:ext cx="6016488" cy="33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2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1F81F-FA21-D845-3F92-15132432E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EZS + EPS  Obecních budov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62DF1-F656-D6AD-91C6-9A3716A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90775"/>
            <a:ext cx="9754045" cy="4182303"/>
          </a:xfrm>
        </p:spPr>
        <p:txBody>
          <a:bodyPr>
            <a:normAutofit/>
          </a:bodyPr>
          <a:lstStyle/>
          <a:p>
            <a:r>
              <a:rPr lang="cs-CZ" dirty="0"/>
              <a:t>Víme kdy kdo je v objektech</a:t>
            </a:r>
          </a:p>
          <a:p>
            <a:r>
              <a:rPr lang="cs-CZ" dirty="0"/>
              <a:t>Máme požární signalizaci</a:t>
            </a:r>
          </a:p>
          <a:p>
            <a:r>
              <a:rPr lang="cs-CZ" dirty="0"/>
              <a:t>Máme foto-verifikaci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Máme přehled o teplotách například když je tuhá zima a objekty nejsou pravidelně navštěvované – zasílá SMS o poklesu nebo překročení teplot</a:t>
            </a:r>
          </a:p>
          <a:p>
            <a:endParaRPr lang="cs-C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481596-DFE7-5FFF-6D37-C5C745877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143" y="3058033"/>
            <a:ext cx="2866403" cy="20233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9DAE1C-7CF7-5077-3EC1-427C1F136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858" y="2022475"/>
            <a:ext cx="1812028" cy="3327002"/>
          </a:xfrm>
          <a:prstGeom prst="rect">
            <a:avLst/>
          </a:prstGeom>
        </p:spPr>
      </p:pic>
      <p:pic>
        <p:nvPicPr>
          <p:cNvPr id="11" name="Picture 10" descr="A graph of a mountain range&#10;&#10;Description automatically generated">
            <a:extLst>
              <a:ext uri="{FF2B5EF4-FFF2-40B4-BE49-F238E27FC236}">
                <a16:creationId xmlns:a16="http://schemas.microsoft.com/office/drawing/2014/main" id="{333FDC7C-19A3-16DD-DACB-A71715C9B7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426" y="1877113"/>
            <a:ext cx="2608744" cy="498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0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F92B4-47BA-7784-34AF-CA638332D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Dohledový systém pracovníků </a:t>
            </a:r>
            <a:br>
              <a:rPr lang="cs-CZ" dirty="0"/>
            </a:br>
            <a:r>
              <a:rPr lang="cs-CZ" dirty="0"/>
              <a:t>bezpečnostní pochůzkové služby</a:t>
            </a:r>
            <a:br>
              <a:rPr lang="cs-CZ" dirty="0"/>
            </a:b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C6C58-0A2A-6AC2-B055-588FC957F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809" y="2568576"/>
            <a:ext cx="7155659" cy="4110962"/>
          </a:xfrm>
        </p:spPr>
        <p:txBody>
          <a:bodyPr/>
          <a:lstStyle/>
          <a:p>
            <a:r>
              <a:rPr lang="cs-CZ" dirty="0"/>
              <a:t>V obci již několik let využíváme služeb bezpečností agentury k zajištění bezpečnosti a pořádku, včetně pravidelných auto a pěších hlídek v nepravidelných časech</a:t>
            </a:r>
          </a:p>
          <a:p>
            <a:r>
              <a:rPr lang="cs-CZ" dirty="0"/>
              <a:t>U klíčových objektů dochází k propojení zabezpečovacího systému se systémem pracovníka ostrahy</a:t>
            </a:r>
          </a:p>
          <a:p>
            <a:r>
              <a:rPr lang="cs-CZ" dirty="0"/>
              <a:t>Máme jistotu že pracovník bezpečnostní služby dělá pochůzku a je přímo u kontrolovaného objektu </a:t>
            </a:r>
          </a:p>
          <a:p>
            <a:r>
              <a:rPr lang="cs-CZ" dirty="0"/>
              <a:t>Máme evidenci o pravidelnosti a četnosti kontrol</a:t>
            </a:r>
          </a:p>
          <a:p>
            <a:r>
              <a:rPr lang="cs-CZ" dirty="0"/>
              <a:t>Máme podklad pro fakturaci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3C5E01-D5F5-737C-CDED-5C2FF9DF9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2452" y="973668"/>
            <a:ext cx="3180911" cy="575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65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E94D41-1F6E-4C57-A165-91B486293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4" y="152400"/>
            <a:ext cx="8596668" cy="1320800"/>
          </a:xfrm>
        </p:spPr>
        <p:txBody>
          <a:bodyPr/>
          <a:lstStyle/>
          <a:p>
            <a:r>
              <a:rPr lang="cs-CZ" dirty="0"/>
              <a:t>Místní rozhlas - MOPOS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B22BB1-68FB-4633-96DF-2DEA81252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33" y="3261136"/>
            <a:ext cx="11113557" cy="3880773"/>
          </a:xfrm>
        </p:spPr>
        <p:txBody>
          <a:bodyPr/>
          <a:lstStyle/>
          <a:p>
            <a:r>
              <a:rPr lang="cs-CZ" dirty="0"/>
              <a:t>v roce 2022 jsme řešili možnosti komunikace s občany</a:t>
            </a:r>
          </a:p>
          <a:p>
            <a:r>
              <a:rPr lang="cs-CZ" dirty="0"/>
              <a:t>na základě zpětné vazby od občanů bylo rozhodnuto o zachování místního rozhlasu jako hlavního komunikačního prostředku přístupného pro všechny generace bez nároků na vybavení občanů (oproti jiným prostředkům jako jsou mobilní aplikace, maily, </a:t>
            </a:r>
            <a:r>
              <a:rPr lang="cs-CZ" dirty="0" err="1"/>
              <a:t>sms</a:t>
            </a:r>
            <a:r>
              <a:rPr lang="cs-CZ" dirty="0"/>
              <a:t> apod.) a naplňování GDPR</a:t>
            </a:r>
          </a:p>
          <a:p>
            <a:r>
              <a:rPr lang="cs-CZ" dirty="0"/>
              <a:t>byl optimalizován počet a nastavení reproduktorů v obci</a:t>
            </a:r>
          </a:p>
          <a:p>
            <a:r>
              <a:rPr lang="cs-CZ" dirty="0"/>
              <a:t>byl zakoupen software pro elektronické vysílání – nahrání relací, jejich opakování, vzhledem k přístupu přes VPN není nutná návštěva obecního úřadu</a:t>
            </a:r>
          </a:p>
          <a:p>
            <a:r>
              <a:rPr lang="cs-CZ" dirty="0" err="1"/>
              <a:t>přehraná</a:t>
            </a:r>
            <a:r>
              <a:rPr lang="cs-CZ" dirty="0"/>
              <a:t> hlášení jsou ukládána na webové stránky obce s možností si je opakovaně přehrát</a:t>
            </a:r>
          </a:p>
          <a:p>
            <a:r>
              <a:rPr lang="cs-CZ" dirty="0"/>
              <a:t>SMS a mailové notifikace o novinkách jsou zachovány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5BE82D4-7C33-4573-8BBC-6D5809122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12800"/>
            <a:ext cx="6075349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97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20300F-3D53-464A-A4FA-C6BEED87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66987"/>
            <a:ext cx="8596668" cy="1320800"/>
          </a:xfrm>
        </p:spPr>
        <p:txBody>
          <a:bodyPr/>
          <a:lstStyle/>
          <a:p>
            <a:r>
              <a:rPr lang="cs-CZ" dirty="0"/>
              <a:t>Chytrý výdejní box OX Point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BF8820-153F-4CC4-BA1A-71550F92480C}"/>
              </a:ext>
            </a:extLst>
          </p:cNvPr>
          <p:cNvSpPr txBox="1">
            <a:spLocks/>
          </p:cNvSpPr>
          <p:nvPr/>
        </p:nvSpPr>
        <p:spPr>
          <a:xfrm>
            <a:off x="239009" y="2414374"/>
            <a:ext cx="5409316" cy="493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Chytrý výdejní box je určen pro obyvatele naší i sousedních obcí</a:t>
            </a:r>
          </a:p>
          <a:p>
            <a:r>
              <a:rPr lang="cs-CZ" dirty="0"/>
              <a:t>Instalace 17.12., okamžitá možnost přijímat a vydávat zásilky</a:t>
            </a:r>
          </a:p>
          <a:p>
            <a:r>
              <a:rPr lang="cs-CZ" dirty="0"/>
              <a:t>Integrovaná obrazovka s funkcí elektronické úřední desky</a:t>
            </a:r>
          </a:p>
          <a:p>
            <a:r>
              <a:rPr lang="cs-CZ" dirty="0"/>
              <a:t>Integrovaná tiskárna</a:t>
            </a:r>
          </a:p>
          <a:p>
            <a:r>
              <a:rPr lang="cs-CZ" dirty="0"/>
              <a:t>Dopravní společnosti </a:t>
            </a:r>
            <a:r>
              <a:rPr lang="cs-CZ" dirty="0" err="1"/>
              <a:t>Balíkovna</a:t>
            </a:r>
            <a:r>
              <a:rPr lang="cs-CZ" dirty="0"/>
              <a:t>, WEDO, DPD</a:t>
            </a:r>
          </a:p>
          <a:p>
            <a:r>
              <a:rPr lang="cs-CZ" dirty="0"/>
              <a:t>Instalace v okrajové části obce, aby zvýšený provoz nerušil obyvatele v centru obce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1029C4D-D7F3-47B3-AA28-60975DCCA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428750"/>
            <a:ext cx="4029075" cy="53721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B03F84F-DC71-46DA-B4CA-E429B6881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525" y="2749550"/>
            <a:ext cx="3038475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92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E4B084-87DA-4EDE-8C8A-5E602271F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Dálkově řízená sekačka SPIDER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0F29B6-0138-4E13-A16D-D092528D0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34" y="2395991"/>
            <a:ext cx="5942541" cy="445395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Vzhledem k množství výsadeb v extravilánu obce jsme řešili efektivnější způsob údržby zelených ploch, které jsou často svažité nebo hůře dostupné a do té doby byla údržba řešena křovinořezem – časová i finanční náročnost, problém sehnat pracovníka, časté poškození neprofesionálním sekáním</a:t>
            </a:r>
          </a:p>
          <a:p>
            <a:r>
              <a:rPr lang="cs-CZ" dirty="0"/>
              <a:t>Bylo tedy rozhodnuto o pořízení dálkově řízené svahové sekačky ILD02</a:t>
            </a:r>
          </a:p>
          <a:p>
            <a:r>
              <a:rPr lang="cs-CZ" dirty="0"/>
              <a:t>Nahradí výkonem 15 křovinořezů a zvládne až 40 stupňů svažitosti, v případě jištění lanem s navijákem až 55 stupňů</a:t>
            </a:r>
          </a:p>
          <a:p>
            <a:r>
              <a:rPr lang="cs-CZ" dirty="0"/>
              <a:t>je možné ji používat i pro sečení vysoké trávy, kterou účinně mulčuje</a:t>
            </a:r>
          </a:p>
          <a:p>
            <a:r>
              <a:rPr lang="cs-CZ" dirty="0"/>
              <a:t>Velmi lehce ovladatelná, eliminuje poškození výsadeb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B32FEF5-6FD5-417E-9E42-09189E5A4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395991"/>
            <a:ext cx="4981575" cy="426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721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8481</TotalTime>
  <Words>740</Words>
  <Application>Microsoft Office PowerPoint</Application>
  <PresentationFormat>Širokoúhlá obrazovka</PresentationFormat>
  <Paragraphs>89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Metropolis</vt:lpstr>
      <vt:lpstr>Wingdings 3</vt:lpstr>
      <vt:lpstr>Ion Boardroom</vt:lpstr>
      <vt:lpstr>Využívání moderních technologií při správě malé obce</vt:lpstr>
      <vt:lpstr>Inovace, moderní systémy a aplikace v naší obci</vt:lpstr>
      <vt:lpstr>Konektivita 230V/400V na klíčových místech obce</vt:lpstr>
      <vt:lpstr>Chytré veřejné osvětlení</vt:lpstr>
      <vt:lpstr>EZS + EPS  Obecních budov</vt:lpstr>
      <vt:lpstr>Dohledový systém pracovníků  bezpečnostní pochůzkové služby </vt:lpstr>
      <vt:lpstr>Místní rozhlas - MOPOS</vt:lpstr>
      <vt:lpstr>Chytrý výdejní box OX Point</vt:lpstr>
      <vt:lpstr>Dálkově řízená sekačka SPIDER</vt:lpstr>
      <vt:lpstr> </vt:lpstr>
      <vt:lpstr>Bezobslužná prodejna</vt:lpstr>
      <vt:lpstr>Optický internet SP Com </vt:lpstr>
      <vt:lpstr> Ing. Martina Saláková Šafková  starostka obce Obec Světí www.sveti.cz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Inovace a moderní systémy a aplikace v naší obci</dc:title>
  <dc:creator>Streda, Petr</dc:creator>
  <cp:lastModifiedBy>Saláková Šafková Martina Ing.</cp:lastModifiedBy>
  <cp:revision>14</cp:revision>
  <dcterms:created xsi:type="dcterms:W3CDTF">2024-05-27T06:15:48Z</dcterms:created>
  <dcterms:modified xsi:type="dcterms:W3CDTF">2025-01-22T21:07:20Z</dcterms:modified>
</cp:coreProperties>
</file>