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Fira Sans" panose="020B0503050000020004" pitchFamily="34" charset="0"/>
      <p:regular r:id="rId20"/>
      <p:bold r:id="rId21"/>
      <p:italic r:id="rId22"/>
      <p:boldItalic r:id="rId23"/>
    </p:embeddedFont>
    <p:embeddedFont>
      <p:font typeface="Fira Sans Black" panose="020B0A03050000020004" pitchFamily="34" charset="0"/>
      <p:bold r:id="rId24"/>
      <p:boldItalic r:id="rId25"/>
    </p:embeddedFont>
    <p:embeddedFont>
      <p:font typeface="Fira Sans ExtraLight" panose="020B0403050000020004" pitchFamily="34" charset="0"/>
      <p:regular r:id="rId26"/>
      <p:bold r:id="rId27"/>
      <p:italic r:id="rId28"/>
      <p:boldItalic r:id="rId29"/>
    </p:embeddedFont>
    <p:embeddedFont>
      <p:font typeface="Fira Sans Light" panose="020B0403050000020004" pitchFamily="34" charset="0"/>
      <p:regular r:id="rId30"/>
      <p:bold r:id="rId31"/>
      <p:italic r:id="rId32"/>
      <p:boldItalic r:id="rId33"/>
    </p:embeddedFont>
    <p:embeddedFont>
      <p:font typeface="Fira Sans Medium" panose="020B06030500000200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jh3IkzeQhpSceQ6avSAN2RbMLk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63E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title="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028700" y="3936405"/>
            <a:ext cx="11038645" cy="114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18" b="1" i="0" u="none" strike="noStrike" cap="none">
                <a:solidFill>
                  <a:srgbClr val="000000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Prezentace MAS KHK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1028700" y="7407768"/>
            <a:ext cx="7705500" cy="193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412" b="1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Petr Kulíšek</a:t>
            </a:r>
            <a:endParaRPr b="1" dirty="0"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1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412" b="1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KS NS</a:t>
            </a:r>
            <a:r>
              <a:rPr lang="en-US" sz="5412" b="1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 MAS </a:t>
            </a:r>
            <a:r>
              <a:rPr lang="cs-CZ" sz="5412" b="1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KHK</a:t>
            </a:r>
            <a:endParaRPr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028700" y="5114804"/>
            <a:ext cx="11038644" cy="169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518" b="0" i="1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Dobrá praxe v obcích </a:t>
            </a:r>
            <a:br>
              <a:rPr lang="cs-CZ" sz="5518" b="0" i="1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cs-CZ" sz="5518" b="0" i="1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Kostelecká Lhota 27</a:t>
            </a:r>
            <a:r>
              <a:rPr lang="en-US" sz="5518" b="0" i="1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. 3. 2025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/>
          <p:nvPr/>
        </p:nvSpPr>
        <p:spPr>
          <a:xfrm>
            <a:off x="1431726" y="802316"/>
            <a:ext cx="13942765" cy="136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38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Operační program Technologie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38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 aplikace pro konkurenceschopnost (OPTAK)</a:t>
            </a:r>
            <a:endParaRPr/>
          </a:p>
        </p:txBody>
      </p:sp>
      <p:sp>
        <p:nvSpPr>
          <p:cNvPr id="180" name="Google Shape;180;p10"/>
          <p:cNvSpPr txBox="1"/>
          <p:nvPr/>
        </p:nvSpPr>
        <p:spPr>
          <a:xfrm>
            <a:off x="13511774" y="3610321"/>
            <a:ext cx="4286047" cy="173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38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milník (31. 3. 2025):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38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splní 6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38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spíše splní 7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38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nesplní 1</a:t>
            </a:r>
            <a:endParaRPr/>
          </a:p>
        </p:txBody>
      </p:sp>
      <p:sp>
        <p:nvSpPr>
          <p:cNvPr id="181" name="Google Shape;181;p10"/>
          <p:cNvSpPr/>
          <p:nvPr/>
        </p:nvSpPr>
        <p:spPr>
          <a:xfrm>
            <a:off x="13208706" y="4169881"/>
            <a:ext cx="191386" cy="199360"/>
          </a:xfrm>
          <a:custGeom>
            <a:avLst/>
            <a:gdLst/>
            <a:ahLst/>
            <a:cxnLst/>
            <a:rect l="l" t="t" r="r" b="b"/>
            <a:pathLst>
              <a:path w="191386" h="199360" extrusionOk="0">
                <a:moveTo>
                  <a:pt x="0" y="0"/>
                </a:moveTo>
                <a:lnTo>
                  <a:pt x="191386" y="0"/>
                </a:lnTo>
                <a:lnTo>
                  <a:pt x="191386" y="199361"/>
                </a:lnTo>
                <a:lnTo>
                  <a:pt x="0" y="199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82" name="Google Shape;182;p10"/>
          <p:cNvSpPr/>
          <p:nvPr/>
        </p:nvSpPr>
        <p:spPr>
          <a:xfrm>
            <a:off x="13208706" y="4598628"/>
            <a:ext cx="191386" cy="199360"/>
          </a:xfrm>
          <a:custGeom>
            <a:avLst/>
            <a:gdLst/>
            <a:ahLst/>
            <a:cxnLst/>
            <a:rect l="l" t="t" r="r" b="b"/>
            <a:pathLst>
              <a:path w="191386" h="199360" extrusionOk="0">
                <a:moveTo>
                  <a:pt x="0" y="0"/>
                </a:moveTo>
                <a:lnTo>
                  <a:pt x="191386" y="0"/>
                </a:lnTo>
                <a:lnTo>
                  <a:pt x="191386" y="199361"/>
                </a:lnTo>
                <a:lnTo>
                  <a:pt x="0" y="199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83" name="Google Shape;183;p10"/>
          <p:cNvSpPr/>
          <p:nvPr/>
        </p:nvSpPr>
        <p:spPr>
          <a:xfrm>
            <a:off x="13208706" y="5026589"/>
            <a:ext cx="191386" cy="199360"/>
          </a:xfrm>
          <a:custGeom>
            <a:avLst/>
            <a:gdLst/>
            <a:ahLst/>
            <a:cxnLst/>
            <a:rect l="l" t="t" r="r" b="b"/>
            <a:pathLst>
              <a:path w="191386" h="199360" extrusionOk="0">
                <a:moveTo>
                  <a:pt x="0" y="0"/>
                </a:moveTo>
                <a:lnTo>
                  <a:pt x="191386" y="0"/>
                </a:lnTo>
                <a:lnTo>
                  <a:pt x="191386" y="199360"/>
                </a:lnTo>
                <a:lnTo>
                  <a:pt x="0" y="199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84" name="Google Shape;18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052" y="1661410"/>
            <a:ext cx="12776094" cy="875426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0"/>
          <p:cNvSpPr txBox="1"/>
          <p:nvPr/>
        </p:nvSpPr>
        <p:spPr>
          <a:xfrm>
            <a:off x="11879782" y="9597158"/>
            <a:ext cx="1157473" cy="165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61" b="0" i="0" u="none" strike="noStrike" cap="none">
                <a:solidFill>
                  <a:srgbClr val="000000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data k 7. 3. 2025</a:t>
            </a:r>
            <a:endParaRPr/>
          </a:p>
        </p:txBody>
      </p:sp>
      <p:sp>
        <p:nvSpPr>
          <p:cNvPr id="186" name="Google Shape;186;p10"/>
          <p:cNvSpPr txBox="1"/>
          <p:nvPr/>
        </p:nvSpPr>
        <p:spPr>
          <a:xfrm>
            <a:off x="10423010" y="3071241"/>
            <a:ext cx="1456772" cy="35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28" b="1" i="0" u="none" strike="noStrike" cap="non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v mil. Kč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 txBox="1"/>
          <p:nvPr/>
        </p:nvSpPr>
        <p:spPr>
          <a:xfrm>
            <a:off x="1353624" y="1127412"/>
            <a:ext cx="14114094" cy="704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38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Operační program Zaměstnanost plus (OPZ+)</a:t>
            </a:r>
            <a:endParaRPr/>
          </a:p>
        </p:txBody>
      </p:sp>
      <p:sp>
        <p:nvSpPr>
          <p:cNvPr id="192" name="Google Shape;192;p11"/>
          <p:cNvSpPr txBox="1"/>
          <p:nvPr/>
        </p:nvSpPr>
        <p:spPr>
          <a:xfrm>
            <a:off x="13810470" y="3773449"/>
            <a:ext cx="4190227" cy="4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38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realizuje 12 z 15 MAS</a:t>
            </a:r>
            <a:endParaRPr/>
          </a:p>
        </p:txBody>
      </p:sp>
      <p:sp>
        <p:nvSpPr>
          <p:cNvPr id="193" name="Google Shape;193;p11"/>
          <p:cNvSpPr/>
          <p:nvPr/>
        </p:nvSpPr>
        <p:spPr>
          <a:xfrm>
            <a:off x="13427781" y="3874606"/>
            <a:ext cx="191386" cy="199360"/>
          </a:xfrm>
          <a:custGeom>
            <a:avLst/>
            <a:gdLst/>
            <a:ahLst/>
            <a:cxnLst/>
            <a:rect l="l" t="t" r="r" b="b"/>
            <a:pathLst>
              <a:path w="191386" h="199360" extrusionOk="0">
                <a:moveTo>
                  <a:pt x="0" y="0"/>
                </a:moveTo>
                <a:lnTo>
                  <a:pt x="191386" y="0"/>
                </a:lnTo>
                <a:lnTo>
                  <a:pt x="191386" y="199361"/>
                </a:lnTo>
                <a:lnTo>
                  <a:pt x="0" y="199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94" name="Google Shape;19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876" y="1645401"/>
            <a:ext cx="12922466" cy="87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1"/>
          <p:cNvSpPr txBox="1"/>
          <p:nvPr/>
        </p:nvSpPr>
        <p:spPr>
          <a:xfrm>
            <a:off x="11879782" y="9597158"/>
            <a:ext cx="1157473" cy="165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61" b="0" i="0" u="none" strike="noStrike" cap="none">
                <a:solidFill>
                  <a:srgbClr val="000000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data k 7. 3. 2025</a:t>
            </a:r>
            <a:endParaRPr/>
          </a:p>
        </p:txBody>
      </p:sp>
      <p:sp>
        <p:nvSpPr>
          <p:cNvPr id="196" name="Google Shape;196;p11"/>
          <p:cNvSpPr txBox="1"/>
          <p:nvPr/>
        </p:nvSpPr>
        <p:spPr>
          <a:xfrm>
            <a:off x="10423010" y="3071241"/>
            <a:ext cx="1456772" cy="35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28" b="1" i="0" u="none" strike="noStrike" cap="non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v mil. Kč</a:t>
            </a:r>
            <a:endParaRPr/>
          </a:p>
        </p:txBody>
      </p:sp>
      <p:sp>
        <p:nvSpPr>
          <p:cNvPr id="197" name="Google Shape;197;p11"/>
          <p:cNvSpPr txBox="1"/>
          <p:nvPr/>
        </p:nvSpPr>
        <p:spPr>
          <a:xfrm>
            <a:off x="13810470" y="4655768"/>
            <a:ext cx="4190227" cy="877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38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plánuje realizovat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38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15 MAS</a:t>
            </a: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13427781" y="4795358"/>
            <a:ext cx="191386" cy="199360"/>
          </a:xfrm>
          <a:custGeom>
            <a:avLst/>
            <a:gdLst/>
            <a:ahLst/>
            <a:cxnLst/>
            <a:rect l="l" t="t" r="r" b="b"/>
            <a:pathLst>
              <a:path w="191386" h="199360" extrusionOk="0">
                <a:moveTo>
                  <a:pt x="0" y="0"/>
                </a:moveTo>
                <a:lnTo>
                  <a:pt x="191386" y="0"/>
                </a:lnTo>
                <a:lnTo>
                  <a:pt x="191386" y="199360"/>
                </a:lnTo>
                <a:lnTo>
                  <a:pt x="0" y="199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/>
          <p:nvPr/>
        </p:nvSpPr>
        <p:spPr>
          <a:xfrm>
            <a:off x="1439349" y="1150384"/>
            <a:ext cx="13152932" cy="704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38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Operační program Životní prostředí (OPŽP)</a:t>
            </a:r>
            <a:endParaRPr/>
          </a:p>
        </p:txBody>
      </p:sp>
      <p:pic>
        <p:nvPicPr>
          <p:cNvPr id="204" name="Google Shape;20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437" y="1658361"/>
            <a:ext cx="12766945" cy="881753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2"/>
          <p:cNvSpPr txBox="1"/>
          <p:nvPr/>
        </p:nvSpPr>
        <p:spPr>
          <a:xfrm>
            <a:off x="11879782" y="9431038"/>
            <a:ext cx="1157473" cy="165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61" b="0" i="0" u="none" strike="noStrike" cap="none">
                <a:solidFill>
                  <a:srgbClr val="000000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data k 7. 3. 2025</a:t>
            </a:r>
            <a:endParaRPr/>
          </a:p>
        </p:txBody>
      </p:sp>
      <p:sp>
        <p:nvSpPr>
          <p:cNvPr id="206" name="Google Shape;206;p12"/>
          <p:cNvSpPr txBox="1"/>
          <p:nvPr/>
        </p:nvSpPr>
        <p:spPr>
          <a:xfrm>
            <a:off x="13781092" y="3782974"/>
            <a:ext cx="4286047" cy="4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38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realizuje 5 z 15 MAS</a:t>
            </a:r>
            <a:endParaRPr/>
          </a:p>
        </p:txBody>
      </p:sp>
      <p:sp>
        <p:nvSpPr>
          <p:cNvPr id="207" name="Google Shape;207;p12"/>
          <p:cNvSpPr txBox="1"/>
          <p:nvPr/>
        </p:nvSpPr>
        <p:spPr>
          <a:xfrm>
            <a:off x="10423010" y="2570395"/>
            <a:ext cx="1456772" cy="35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28" b="1" i="0" u="none" strike="noStrike" cap="non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v mil. Kč</a:t>
            </a:r>
            <a:endParaRPr/>
          </a:p>
        </p:txBody>
      </p:sp>
      <p:sp>
        <p:nvSpPr>
          <p:cNvPr id="208" name="Google Shape;208;p12"/>
          <p:cNvSpPr/>
          <p:nvPr/>
        </p:nvSpPr>
        <p:spPr>
          <a:xfrm>
            <a:off x="13427781" y="3874606"/>
            <a:ext cx="191386" cy="199360"/>
          </a:xfrm>
          <a:custGeom>
            <a:avLst/>
            <a:gdLst/>
            <a:ahLst/>
            <a:cxnLst/>
            <a:rect l="l" t="t" r="r" b="b"/>
            <a:pathLst>
              <a:path w="191386" h="199360" extrusionOk="0">
                <a:moveTo>
                  <a:pt x="0" y="0"/>
                </a:moveTo>
                <a:lnTo>
                  <a:pt x="191386" y="0"/>
                </a:lnTo>
                <a:lnTo>
                  <a:pt x="191386" y="199361"/>
                </a:lnTo>
                <a:lnTo>
                  <a:pt x="0" y="199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/>
          <p:nvPr/>
        </p:nvSpPr>
        <p:spPr>
          <a:xfrm>
            <a:off x="1028700" y="1028700"/>
            <a:ext cx="11722913" cy="74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38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Alokace celkem PO 2021–2027</a:t>
            </a:r>
            <a:endParaRPr/>
          </a:p>
        </p:txBody>
      </p:sp>
      <p:pic>
        <p:nvPicPr>
          <p:cNvPr id="214" name="Google Shape;21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3414" y="1391354"/>
            <a:ext cx="8724413" cy="859398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3"/>
          <p:cNvSpPr txBox="1"/>
          <p:nvPr/>
        </p:nvSpPr>
        <p:spPr>
          <a:xfrm>
            <a:off x="11584511" y="2522855"/>
            <a:ext cx="1456772" cy="35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28" b="1" i="0" u="none" strike="noStrike" cap="non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v mil. Kč</a:t>
            </a:r>
            <a:endParaRPr/>
          </a:p>
        </p:txBody>
      </p:sp>
      <p:sp>
        <p:nvSpPr>
          <p:cNvPr id="216" name="Google Shape;216;p13"/>
          <p:cNvSpPr txBox="1"/>
          <p:nvPr/>
        </p:nvSpPr>
        <p:spPr>
          <a:xfrm>
            <a:off x="1401852" y="8736928"/>
            <a:ext cx="4712981" cy="50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8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celkem 1 118 mil. Kč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/>
          <p:nvPr/>
        </p:nvSpPr>
        <p:spPr>
          <a:xfrm>
            <a:off x="5379258" y="2223614"/>
            <a:ext cx="11628446" cy="7874135"/>
          </a:xfrm>
          <a:custGeom>
            <a:avLst/>
            <a:gdLst/>
            <a:ahLst/>
            <a:cxnLst/>
            <a:rect l="l" t="t" r="r" b="b"/>
            <a:pathLst>
              <a:path w="11628446" h="7874135" extrusionOk="0">
                <a:moveTo>
                  <a:pt x="0" y="0"/>
                </a:moveTo>
                <a:lnTo>
                  <a:pt x="11628447" y="0"/>
                </a:lnTo>
                <a:lnTo>
                  <a:pt x="11628447" y="7874135"/>
                </a:lnTo>
                <a:lnTo>
                  <a:pt x="0" y="7874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7131" r="-2748"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222" name="Google Shape;222;p14"/>
          <p:cNvSpPr/>
          <p:nvPr/>
        </p:nvSpPr>
        <p:spPr>
          <a:xfrm>
            <a:off x="521500" y="5993718"/>
            <a:ext cx="5004983" cy="2008250"/>
          </a:xfrm>
          <a:custGeom>
            <a:avLst/>
            <a:gdLst/>
            <a:ahLst/>
            <a:cxnLst/>
            <a:rect l="l" t="t" r="r" b="b"/>
            <a:pathLst>
              <a:path w="5004983" h="2008250" extrusionOk="0">
                <a:moveTo>
                  <a:pt x="0" y="0"/>
                </a:moveTo>
                <a:lnTo>
                  <a:pt x="5004983" y="0"/>
                </a:lnTo>
                <a:lnTo>
                  <a:pt x="5004983" y="2008249"/>
                </a:lnTo>
                <a:lnTo>
                  <a:pt x="0" y="20082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223" name="Google Shape;223;p14"/>
          <p:cNvSpPr txBox="1"/>
          <p:nvPr/>
        </p:nvSpPr>
        <p:spPr>
          <a:xfrm>
            <a:off x="1028700" y="1123950"/>
            <a:ext cx="14163107" cy="74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38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Místní akční plány rozvoje vzdělávání (MAP)</a:t>
            </a:r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792659" y="2511436"/>
            <a:ext cx="4017236" cy="2654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52851" marR="0" lvl="1" indent="-476425" algn="l" rtl="0">
              <a:lnSpc>
                <a:spcPct val="162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13"/>
              <a:buFont typeface="Arial"/>
              <a:buChar char="•"/>
            </a:pPr>
            <a:r>
              <a:rPr lang="en-US" sz="4413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15 z 15 MAS</a:t>
            </a:r>
            <a:endParaRPr/>
          </a:p>
          <a:p>
            <a:pPr marL="952851" marR="0" lvl="1" indent="-476425" algn="l" rtl="0">
              <a:lnSpc>
                <a:spcPct val="162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13"/>
              <a:buFont typeface="Arial"/>
              <a:buChar char="•"/>
            </a:pPr>
            <a:r>
              <a:rPr lang="en-US" sz="4413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15 ORP</a:t>
            </a:r>
            <a:endParaRPr/>
          </a:p>
          <a:p>
            <a:pPr marL="952851" marR="0" lvl="1" indent="-476425" algn="l" rtl="0">
              <a:lnSpc>
                <a:spcPct val="162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13"/>
              <a:buFont typeface="Arial"/>
              <a:buChar char="•"/>
            </a:pPr>
            <a:r>
              <a:rPr lang="en-US" sz="4413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15 MAP</a:t>
            </a:r>
            <a:endParaRPr/>
          </a:p>
        </p:txBody>
      </p:sp>
      <p:sp>
        <p:nvSpPr>
          <p:cNvPr id="225" name="Google Shape;225;p14"/>
          <p:cNvSpPr txBox="1"/>
          <p:nvPr/>
        </p:nvSpPr>
        <p:spPr>
          <a:xfrm>
            <a:off x="1085850" y="6450077"/>
            <a:ext cx="3724045" cy="103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2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13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5 MAS plánuje realizovat i MAP V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/>
          <p:nvPr/>
        </p:nvSpPr>
        <p:spPr>
          <a:xfrm>
            <a:off x="0" y="0"/>
            <a:ext cx="18288000" cy="10378440"/>
          </a:xfrm>
          <a:custGeom>
            <a:avLst/>
            <a:gdLst/>
            <a:ahLst/>
            <a:cxnLst/>
            <a:rect l="l" t="t" r="r" b="b"/>
            <a:pathLst>
              <a:path w="18288000" h="10378440" extrusionOk="0">
                <a:moveTo>
                  <a:pt x="0" y="0"/>
                </a:moveTo>
                <a:lnTo>
                  <a:pt x="18288000" y="0"/>
                </a:lnTo>
                <a:lnTo>
                  <a:pt x="18288000" y="10378440"/>
                </a:lnTo>
                <a:lnTo>
                  <a:pt x="0" y="10378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/>
          <p:nvPr/>
        </p:nvSpPr>
        <p:spPr>
          <a:xfrm>
            <a:off x="1028700" y="1123950"/>
            <a:ext cx="14163107" cy="74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38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Vyjednávání PO 2028+</a:t>
            </a:r>
            <a:endParaRPr/>
          </a:p>
        </p:txBody>
      </p:sp>
      <p:sp>
        <p:nvSpPr>
          <p:cNvPr id="236" name="Google Shape;236;p16"/>
          <p:cNvSpPr/>
          <p:nvPr/>
        </p:nvSpPr>
        <p:spPr>
          <a:xfrm>
            <a:off x="1028700" y="2630158"/>
            <a:ext cx="191386" cy="199360"/>
          </a:xfrm>
          <a:custGeom>
            <a:avLst/>
            <a:gdLst/>
            <a:ahLst/>
            <a:cxnLst/>
            <a:rect l="l" t="t" r="r" b="b"/>
            <a:pathLst>
              <a:path w="191386" h="199360" extrusionOk="0">
                <a:moveTo>
                  <a:pt x="0" y="0"/>
                </a:moveTo>
                <a:lnTo>
                  <a:pt x="191386" y="0"/>
                </a:lnTo>
                <a:lnTo>
                  <a:pt x="191386" y="199361"/>
                </a:lnTo>
                <a:lnTo>
                  <a:pt x="0" y="199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237" name="Google Shape;237;p16"/>
          <p:cNvSpPr txBox="1"/>
          <p:nvPr/>
        </p:nvSpPr>
        <p:spPr>
          <a:xfrm>
            <a:off x="1496593" y="2521208"/>
            <a:ext cx="15340144" cy="104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38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jednání na národní úrovni (územní partneři, ministerstva,...)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38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–&gt; společné stanovisko územních partnerů – Horizontální priority</a:t>
            </a:r>
            <a:endParaRPr/>
          </a:p>
        </p:txBody>
      </p:sp>
      <p:sp>
        <p:nvSpPr>
          <p:cNvPr id="238" name="Google Shape;238;p16"/>
          <p:cNvSpPr/>
          <p:nvPr/>
        </p:nvSpPr>
        <p:spPr>
          <a:xfrm>
            <a:off x="1028700" y="4170120"/>
            <a:ext cx="191386" cy="199360"/>
          </a:xfrm>
          <a:custGeom>
            <a:avLst/>
            <a:gdLst/>
            <a:ahLst/>
            <a:cxnLst/>
            <a:rect l="l" t="t" r="r" b="b"/>
            <a:pathLst>
              <a:path w="191386" h="199360" extrusionOk="0">
                <a:moveTo>
                  <a:pt x="0" y="0"/>
                </a:moveTo>
                <a:lnTo>
                  <a:pt x="191386" y="0"/>
                </a:lnTo>
                <a:lnTo>
                  <a:pt x="191386" y="199360"/>
                </a:lnTo>
                <a:lnTo>
                  <a:pt x="0" y="199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239" name="Google Shape;239;p16"/>
          <p:cNvSpPr txBox="1"/>
          <p:nvPr/>
        </p:nvSpPr>
        <p:spPr>
          <a:xfrm>
            <a:off x="1496593" y="4032768"/>
            <a:ext cx="15005216" cy="54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38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stejně tak na mezinárodní úrovni (ELARD, EU CAP Network)</a:t>
            </a:r>
            <a:endParaRPr/>
          </a:p>
        </p:txBody>
      </p:sp>
      <p:sp>
        <p:nvSpPr>
          <p:cNvPr id="240" name="Google Shape;240;p16"/>
          <p:cNvSpPr txBox="1"/>
          <p:nvPr/>
        </p:nvSpPr>
        <p:spPr>
          <a:xfrm>
            <a:off x="1496593" y="5323382"/>
            <a:ext cx="15005216" cy="104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38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potenciál využití metody LEADER a nástroje CLLD v realizaci strategických cílů Evropské komise v následujícím období</a:t>
            </a:r>
            <a:endParaRPr/>
          </a:p>
        </p:txBody>
      </p:sp>
      <p:sp>
        <p:nvSpPr>
          <p:cNvPr id="241" name="Google Shape;241;p16"/>
          <p:cNvSpPr/>
          <p:nvPr/>
        </p:nvSpPr>
        <p:spPr>
          <a:xfrm>
            <a:off x="1124393" y="5447207"/>
            <a:ext cx="191386" cy="199360"/>
          </a:xfrm>
          <a:custGeom>
            <a:avLst/>
            <a:gdLst/>
            <a:ahLst/>
            <a:cxnLst/>
            <a:rect l="l" t="t" r="r" b="b"/>
            <a:pathLst>
              <a:path w="191386" h="199360" extrusionOk="0">
                <a:moveTo>
                  <a:pt x="0" y="0"/>
                </a:moveTo>
                <a:lnTo>
                  <a:pt x="191386" y="0"/>
                </a:lnTo>
                <a:lnTo>
                  <a:pt x="191386" y="199360"/>
                </a:lnTo>
                <a:lnTo>
                  <a:pt x="0" y="199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242" name="Google Shape;242;p16"/>
          <p:cNvSpPr txBox="1"/>
          <p:nvPr/>
        </p:nvSpPr>
        <p:spPr>
          <a:xfrm>
            <a:off x="1496593" y="6835671"/>
            <a:ext cx="15005216" cy="54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38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Ideová konference CLLD/LEADER – Plzeň</a:t>
            </a:r>
            <a:endParaRPr/>
          </a:p>
        </p:txBody>
      </p:sp>
      <p:sp>
        <p:nvSpPr>
          <p:cNvPr id="243" name="Google Shape;243;p16"/>
          <p:cNvSpPr/>
          <p:nvPr/>
        </p:nvSpPr>
        <p:spPr>
          <a:xfrm>
            <a:off x="1124393" y="6959068"/>
            <a:ext cx="191386" cy="199360"/>
          </a:xfrm>
          <a:custGeom>
            <a:avLst/>
            <a:gdLst/>
            <a:ahLst/>
            <a:cxnLst/>
            <a:rect l="l" t="t" r="r" b="b"/>
            <a:pathLst>
              <a:path w="191386" h="199360" extrusionOk="0">
                <a:moveTo>
                  <a:pt x="0" y="0"/>
                </a:moveTo>
                <a:lnTo>
                  <a:pt x="191386" y="0"/>
                </a:lnTo>
                <a:lnTo>
                  <a:pt x="191386" y="199360"/>
                </a:lnTo>
                <a:lnTo>
                  <a:pt x="0" y="199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63E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7" title="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7"/>
          <p:cNvSpPr txBox="1"/>
          <p:nvPr/>
        </p:nvSpPr>
        <p:spPr>
          <a:xfrm>
            <a:off x="1028700" y="2385914"/>
            <a:ext cx="7492483" cy="275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74" b="1" i="0" u="none" strike="noStrike" cap="none">
                <a:solidFill>
                  <a:srgbClr val="000000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Děkuji</a:t>
            </a:r>
            <a:endParaRPr/>
          </a:p>
          <a:p>
            <a:pPr marL="0" marR="0" lvl="0" indent="0" algn="l" rtl="0">
              <a:lnSpc>
                <a:spcPct val="11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74" b="1" i="0" u="none" strike="noStrike" cap="none">
                <a:solidFill>
                  <a:srgbClr val="000000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za pozornost.</a:t>
            </a:r>
            <a:endParaRPr/>
          </a:p>
        </p:txBody>
      </p:sp>
      <p:sp>
        <p:nvSpPr>
          <p:cNvPr id="250" name="Google Shape;250;p17"/>
          <p:cNvSpPr txBox="1"/>
          <p:nvPr/>
        </p:nvSpPr>
        <p:spPr>
          <a:xfrm>
            <a:off x="1028700" y="7398575"/>
            <a:ext cx="6145966" cy="1503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212" b="1" i="0" u="none" strike="noStrike" cap="none" dirty="0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Petr Kulíšek</a:t>
            </a:r>
            <a:endParaRPr dirty="0"/>
          </a:p>
          <a:p>
            <a:pPr marL="0" marR="0" lvl="0" indent="0" algn="l" rtl="0">
              <a:lnSpc>
                <a:spcPct val="11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12" b="0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www.nsmascr.cz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1172241" y="3969873"/>
            <a:ext cx="191386" cy="199360"/>
          </a:xfrm>
          <a:custGeom>
            <a:avLst/>
            <a:gdLst/>
            <a:ahLst/>
            <a:cxnLst/>
            <a:rect l="l" t="t" r="r" b="b"/>
            <a:pathLst>
              <a:path w="191386" h="199360" extrusionOk="0">
                <a:moveTo>
                  <a:pt x="0" y="0"/>
                </a:moveTo>
                <a:lnTo>
                  <a:pt x="191386" y="0"/>
                </a:lnTo>
                <a:lnTo>
                  <a:pt x="191386" y="199360"/>
                </a:lnTo>
                <a:lnTo>
                  <a:pt x="0" y="199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93" name="Google Shape;93;p2"/>
          <p:cNvSpPr/>
          <p:nvPr/>
        </p:nvSpPr>
        <p:spPr>
          <a:xfrm>
            <a:off x="1172241" y="5437266"/>
            <a:ext cx="191386" cy="199360"/>
          </a:xfrm>
          <a:custGeom>
            <a:avLst/>
            <a:gdLst/>
            <a:ahLst/>
            <a:cxnLst/>
            <a:rect l="l" t="t" r="r" b="b"/>
            <a:pathLst>
              <a:path w="191386" h="199360" extrusionOk="0">
                <a:moveTo>
                  <a:pt x="0" y="0"/>
                </a:moveTo>
                <a:lnTo>
                  <a:pt x="191386" y="0"/>
                </a:lnTo>
                <a:lnTo>
                  <a:pt x="191386" y="199361"/>
                </a:lnTo>
                <a:lnTo>
                  <a:pt x="0" y="199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94" name="Google Shape;94;p2"/>
          <p:cNvSpPr/>
          <p:nvPr/>
        </p:nvSpPr>
        <p:spPr>
          <a:xfrm>
            <a:off x="1172241" y="6427202"/>
            <a:ext cx="191386" cy="199360"/>
          </a:xfrm>
          <a:custGeom>
            <a:avLst/>
            <a:gdLst/>
            <a:ahLst/>
            <a:cxnLst/>
            <a:rect l="l" t="t" r="r" b="b"/>
            <a:pathLst>
              <a:path w="191386" h="199360" extrusionOk="0">
                <a:moveTo>
                  <a:pt x="0" y="0"/>
                </a:moveTo>
                <a:lnTo>
                  <a:pt x="191386" y="0"/>
                </a:lnTo>
                <a:lnTo>
                  <a:pt x="191386" y="199360"/>
                </a:lnTo>
                <a:lnTo>
                  <a:pt x="0" y="199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95" name="Google Shape;95;p2"/>
          <p:cNvSpPr/>
          <p:nvPr/>
        </p:nvSpPr>
        <p:spPr>
          <a:xfrm>
            <a:off x="11719308" y="7317904"/>
            <a:ext cx="4854271" cy="2451407"/>
          </a:xfrm>
          <a:custGeom>
            <a:avLst/>
            <a:gdLst/>
            <a:ahLst/>
            <a:cxnLst/>
            <a:rect l="l" t="t" r="r" b="b"/>
            <a:pathLst>
              <a:path w="4854271" h="2451407" extrusionOk="0">
                <a:moveTo>
                  <a:pt x="0" y="0"/>
                </a:moveTo>
                <a:lnTo>
                  <a:pt x="4854271" y="0"/>
                </a:lnTo>
                <a:lnTo>
                  <a:pt x="4854271" y="2451407"/>
                </a:lnTo>
                <a:lnTo>
                  <a:pt x="0" y="2451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96" name="Google Shape;96;p2"/>
          <p:cNvSpPr txBox="1"/>
          <p:nvPr/>
        </p:nvSpPr>
        <p:spPr>
          <a:xfrm>
            <a:off x="1172241" y="1530246"/>
            <a:ext cx="9421461" cy="1721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37" b="1" i="0" u="none" strike="noStrike" cap="none">
                <a:solidFill>
                  <a:srgbClr val="000000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Silné společenství</a:t>
            </a:r>
            <a:endParaRPr/>
          </a:p>
          <a:p>
            <a:pPr marL="0" marR="0" lvl="0" indent="0" algn="l" rtl="0">
              <a:lnSpc>
                <a:spcPct val="10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37" b="1" i="0" u="none" strike="noStrike" cap="none">
                <a:solidFill>
                  <a:srgbClr val="000000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pro rozvoj venkova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1568363" y="3803614"/>
            <a:ext cx="15005216" cy="104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38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sdružení aktivních organizací, společně usilujeme o rozvoj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38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místních komunit a venkovských regionů metodou LEADER/CLLD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1568363" y="5290389"/>
            <a:ext cx="14890876" cy="54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38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spolehlivý a významný partner na národní i mezinárodní úrovni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1568363" y="6272340"/>
            <a:ext cx="14890876" cy="104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38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vzděláváme naše členské organizace a společně udáváme trend rozvoji venkova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3"/>
          <p:cNvGrpSpPr/>
          <p:nvPr/>
        </p:nvGrpSpPr>
        <p:grpSpPr>
          <a:xfrm>
            <a:off x="-431876" y="0"/>
            <a:ext cx="9798053" cy="11889938"/>
            <a:chOff x="0" y="0"/>
            <a:chExt cx="2580557" cy="3131506"/>
          </a:xfrm>
        </p:grpSpPr>
        <p:sp>
          <p:nvSpPr>
            <p:cNvPr id="105" name="Google Shape;105;p3"/>
            <p:cNvSpPr/>
            <p:nvPr/>
          </p:nvSpPr>
          <p:spPr>
            <a:xfrm>
              <a:off x="0" y="0"/>
              <a:ext cx="2580557" cy="3131506"/>
            </a:xfrm>
            <a:custGeom>
              <a:avLst/>
              <a:gdLst/>
              <a:ahLst/>
              <a:cxnLst/>
              <a:rect l="l" t="t" r="r" b="b"/>
              <a:pathLst>
                <a:path w="2580557" h="3131506" extrusionOk="0">
                  <a:moveTo>
                    <a:pt x="0" y="0"/>
                  </a:moveTo>
                  <a:lnTo>
                    <a:pt x="2580557" y="0"/>
                  </a:lnTo>
                  <a:lnTo>
                    <a:pt x="2580557" y="3131506"/>
                  </a:lnTo>
                  <a:lnTo>
                    <a:pt x="0" y="31315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0" y="171450"/>
              <a:ext cx="2580557" cy="2960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1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>
            <a:off x="1111174" y="0"/>
            <a:ext cx="8255003" cy="10287000"/>
          </a:xfrm>
          <a:custGeom>
            <a:avLst/>
            <a:gdLst/>
            <a:ahLst/>
            <a:cxnLst/>
            <a:rect l="l" t="t" r="r" b="b"/>
            <a:pathLst>
              <a:path w="8255003" h="10287000" extrusionOk="0">
                <a:moveTo>
                  <a:pt x="0" y="0"/>
                </a:moveTo>
                <a:lnTo>
                  <a:pt x="8255003" y="0"/>
                </a:lnTo>
                <a:lnTo>
                  <a:pt x="825500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08" name="Google Shape;108;p3"/>
          <p:cNvSpPr txBox="1"/>
          <p:nvPr/>
        </p:nvSpPr>
        <p:spPr>
          <a:xfrm>
            <a:off x="1111174" y="1038225"/>
            <a:ext cx="5843982" cy="231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8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42" b="1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NS MAS</a:t>
            </a:r>
            <a:endParaRPr/>
          </a:p>
          <a:p>
            <a:pPr marL="0" marR="0" lvl="0" indent="0" algn="l" rtl="0">
              <a:lnSpc>
                <a:spcPct val="118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42" b="1" i="1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V ČÍSLECH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10141174" y="686909"/>
            <a:ext cx="3203065" cy="125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24" b="1" i="1" u="none" strike="noStrike" cap="none">
                <a:solidFill>
                  <a:srgbClr val="8EB63E"/>
                </a:solidFill>
                <a:latin typeface="Fira Sans"/>
                <a:ea typeface="Fira Sans"/>
                <a:cs typeface="Fira Sans"/>
                <a:sym typeface="Fira Sans"/>
              </a:rPr>
              <a:t>176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11352660" y="6759181"/>
            <a:ext cx="561388" cy="125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24" b="1" i="1" u="none" strike="noStrike" cap="none">
                <a:solidFill>
                  <a:srgbClr val="8EB63E"/>
                </a:solidFill>
                <a:latin typeface="Fira Sans"/>
                <a:ea typeface="Fira Sans"/>
                <a:cs typeface="Fira Sans"/>
                <a:sym typeface="Fira Sans"/>
              </a:rPr>
              <a:t>6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10120416" y="8100520"/>
            <a:ext cx="3126258" cy="213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4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79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operačních programů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13648339" y="2047280"/>
            <a:ext cx="3325084" cy="1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24" b="1" i="1" u="none" strike="noStrike" cap="none">
                <a:solidFill>
                  <a:srgbClr val="8EB63E"/>
                </a:solidFill>
                <a:latin typeface="Fira Sans"/>
                <a:ea typeface="Fira Sans"/>
                <a:cs typeface="Fira Sans"/>
                <a:sym typeface="Fira Sans"/>
              </a:rPr>
              <a:t>90%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13219588" y="3431783"/>
            <a:ext cx="4182587" cy="21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4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79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pokrytí území České republiky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14310099" y="5225790"/>
            <a:ext cx="2001566" cy="1258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24" b="1" i="1" u="none" strike="noStrike" cap="none">
                <a:solidFill>
                  <a:srgbClr val="8EB63E"/>
                </a:solidFill>
                <a:latin typeface="Fira Sans"/>
                <a:ea typeface="Fira Sans"/>
                <a:cs typeface="Fira Sans"/>
                <a:sym typeface="Fira Sans"/>
              </a:rPr>
              <a:t>4</a:t>
            </a:r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14259610" y="6537061"/>
            <a:ext cx="2374702" cy="21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4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79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evropské fondy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10405092" y="3959228"/>
            <a:ext cx="2548798" cy="1251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24" b="1" i="1" u="none" strike="noStrike" cap="none">
                <a:solidFill>
                  <a:srgbClr val="8EB63E"/>
                </a:solidFill>
                <a:latin typeface="Fira Sans"/>
                <a:ea typeface="Fira Sans"/>
                <a:cs typeface="Fira Sans"/>
                <a:sym typeface="Fira Sans"/>
              </a:rPr>
              <a:t>5,5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10066329" y="5410330"/>
            <a:ext cx="3596458" cy="21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4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79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milionu obyvatel venkova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14021652" y="7875269"/>
            <a:ext cx="2566302" cy="125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24" b="1" i="1" u="none" strike="noStrike" cap="none">
                <a:solidFill>
                  <a:srgbClr val="8EB63E"/>
                </a:solidFill>
                <a:latin typeface="Fira Sans"/>
                <a:ea typeface="Fira Sans"/>
                <a:cs typeface="Fira Sans"/>
                <a:sym typeface="Fira Sans"/>
              </a:rPr>
              <a:t>10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13730320" y="9241495"/>
            <a:ext cx="3161122" cy="21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4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79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odborných platforem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10356302" y="2013591"/>
            <a:ext cx="3016512" cy="21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4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79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členských organizací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 rot="-1195171">
            <a:off x="13049314" y="579332"/>
            <a:ext cx="647724" cy="70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8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36" b="1" i="1" u="none" strike="noStrike" cap="none">
                <a:solidFill>
                  <a:srgbClr val="575756"/>
                </a:solidFill>
                <a:latin typeface="Fira Sans"/>
                <a:ea typeface="Fira Sans"/>
                <a:cs typeface="Fira Sans"/>
                <a:sym typeface="Fira Sans"/>
              </a:rPr>
              <a:t>+1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 rot="-1210864">
            <a:off x="12886100" y="1282745"/>
            <a:ext cx="1573769" cy="18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4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79" b="0" i="0" u="none" strike="noStrike" cap="none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městská MAS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 title="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7746133" cy="99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/>
          <p:nvPr/>
        </p:nvSpPr>
        <p:spPr>
          <a:xfrm>
            <a:off x="1285313" y="117124"/>
            <a:ext cx="15717373" cy="10052752"/>
          </a:xfrm>
          <a:custGeom>
            <a:avLst/>
            <a:gdLst/>
            <a:ahLst/>
            <a:cxnLst/>
            <a:rect l="l" t="t" r="r" b="b"/>
            <a:pathLst>
              <a:path w="15717373" h="10052752" extrusionOk="0">
                <a:moveTo>
                  <a:pt x="0" y="0"/>
                </a:moveTo>
                <a:lnTo>
                  <a:pt x="15717374" y="0"/>
                </a:lnTo>
                <a:lnTo>
                  <a:pt x="15717374" y="10052752"/>
                </a:lnTo>
                <a:lnTo>
                  <a:pt x="0" y="100527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5949" b="-4662"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6"/>
          <p:cNvGrpSpPr/>
          <p:nvPr/>
        </p:nvGrpSpPr>
        <p:grpSpPr>
          <a:xfrm>
            <a:off x="2145609" y="290966"/>
            <a:ext cx="13996781" cy="9705068"/>
            <a:chOff x="0" y="0"/>
            <a:chExt cx="18662375" cy="12940091"/>
          </a:xfrm>
        </p:grpSpPr>
        <p:sp>
          <p:nvSpPr>
            <p:cNvPr id="138" name="Google Shape;138;p6"/>
            <p:cNvSpPr/>
            <p:nvPr/>
          </p:nvSpPr>
          <p:spPr>
            <a:xfrm>
              <a:off x="0" y="0"/>
              <a:ext cx="18662375" cy="12940091"/>
            </a:xfrm>
            <a:custGeom>
              <a:avLst/>
              <a:gdLst/>
              <a:ahLst/>
              <a:cxnLst/>
              <a:rect l="l" t="t" r="r" b="b"/>
              <a:pathLst>
                <a:path w="18662375" h="12940091" extrusionOk="0">
                  <a:moveTo>
                    <a:pt x="0" y="0"/>
                  </a:moveTo>
                  <a:lnTo>
                    <a:pt x="18662375" y="0"/>
                  </a:lnTo>
                  <a:lnTo>
                    <a:pt x="18662375" y="12940091"/>
                  </a:lnTo>
                  <a:lnTo>
                    <a:pt x="0" y="129400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855"/>
              </a:stretch>
            </a:blip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39" name="Google Shape;139;p6"/>
            <p:cNvGrpSpPr/>
            <p:nvPr/>
          </p:nvGrpSpPr>
          <p:grpSpPr>
            <a:xfrm>
              <a:off x="9331188" y="176199"/>
              <a:ext cx="8939054" cy="2866410"/>
              <a:chOff x="0" y="-38100"/>
              <a:chExt cx="1765739" cy="566205"/>
            </a:xfrm>
          </p:grpSpPr>
          <p:sp>
            <p:nvSpPr>
              <p:cNvPr id="140" name="Google Shape;140;p6"/>
              <p:cNvSpPr/>
              <p:nvPr/>
            </p:nvSpPr>
            <p:spPr>
              <a:xfrm>
                <a:off x="0" y="0"/>
                <a:ext cx="1765739" cy="528105"/>
              </a:xfrm>
              <a:custGeom>
                <a:avLst/>
                <a:gdLst/>
                <a:ahLst/>
                <a:cxnLst/>
                <a:rect l="l" t="t" r="r" b="b"/>
                <a:pathLst>
                  <a:path w="1765739" h="528105" extrusionOk="0">
                    <a:moveTo>
                      <a:pt x="0" y="0"/>
                    </a:moveTo>
                    <a:lnTo>
                      <a:pt x="1765739" y="0"/>
                    </a:lnTo>
                    <a:lnTo>
                      <a:pt x="1765739" y="528105"/>
                    </a:lnTo>
                    <a:lnTo>
                      <a:pt x="0" y="528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1" name="Google Shape;141;p6"/>
              <p:cNvSpPr txBox="1"/>
              <p:nvPr/>
            </p:nvSpPr>
            <p:spPr>
              <a:xfrm>
                <a:off x="0" y="-38100"/>
                <a:ext cx="1765739" cy="5662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" name="Google Shape;142;p6"/>
            <p:cNvSpPr txBox="1"/>
            <p:nvPr/>
          </p:nvSpPr>
          <p:spPr>
            <a:xfrm>
              <a:off x="9611435" y="807507"/>
              <a:ext cx="8511606" cy="1413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2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16" b="1" i="0" u="none" strike="noStrike" cap="non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15 místních akčních skupin v Královéhradeckém kraji</a:t>
              </a:r>
              <a:endParaRPr/>
            </a:p>
          </p:txBody>
        </p:sp>
        <p:grpSp>
          <p:nvGrpSpPr>
            <p:cNvPr id="143" name="Google Shape;143;p6"/>
            <p:cNvGrpSpPr/>
            <p:nvPr/>
          </p:nvGrpSpPr>
          <p:grpSpPr>
            <a:xfrm>
              <a:off x="15656765" y="4422964"/>
              <a:ext cx="2233141" cy="1605298"/>
              <a:chOff x="0" y="-38100"/>
              <a:chExt cx="441114" cy="317096"/>
            </a:xfrm>
          </p:grpSpPr>
          <p:sp>
            <p:nvSpPr>
              <p:cNvPr id="144" name="Google Shape;144;p6"/>
              <p:cNvSpPr/>
              <p:nvPr/>
            </p:nvSpPr>
            <p:spPr>
              <a:xfrm>
                <a:off x="0" y="0"/>
                <a:ext cx="441114" cy="278996"/>
              </a:xfrm>
              <a:custGeom>
                <a:avLst/>
                <a:gdLst/>
                <a:ahLst/>
                <a:cxnLst/>
                <a:rect l="l" t="t" r="r" b="b"/>
                <a:pathLst>
                  <a:path w="441114" h="278996" extrusionOk="0">
                    <a:moveTo>
                      <a:pt x="0" y="0"/>
                    </a:moveTo>
                    <a:lnTo>
                      <a:pt x="441114" y="0"/>
                    </a:lnTo>
                    <a:lnTo>
                      <a:pt x="441114" y="278996"/>
                    </a:lnTo>
                    <a:lnTo>
                      <a:pt x="0" y="2789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" name="Google Shape;145;p6"/>
              <p:cNvSpPr txBox="1"/>
              <p:nvPr/>
            </p:nvSpPr>
            <p:spPr>
              <a:xfrm>
                <a:off x="0" y="-38100"/>
                <a:ext cx="441114" cy="3170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63E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7"/>
          <p:cNvGrpSpPr/>
          <p:nvPr/>
        </p:nvGrpSpPr>
        <p:grpSpPr>
          <a:xfrm>
            <a:off x="2874677" y="3370709"/>
            <a:ext cx="12538646" cy="4296067"/>
            <a:chOff x="0" y="180975"/>
            <a:chExt cx="16718195" cy="5728090"/>
          </a:xfrm>
        </p:grpSpPr>
        <p:sp>
          <p:nvSpPr>
            <p:cNvPr id="151" name="Google Shape;151;p7"/>
            <p:cNvSpPr txBox="1"/>
            <p:nvPr/>
          </p:nvSpPr>
          <p:spPr>
            <a:xfrm>
              <a:off x="0" y="180975"/>
              <a:ext cx="16718195" cy="3536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13" b="1" i="0" u="none" strike="noStrike" cap="non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Aktuální stav čerpání OP 2021-2027</a:t>
              </a:r>
              <a:endParaRPr/>
            </a:p>
          </p:txBody>
        </p:sp>
        <p:sp>
          <p:nvSpPr>
            <p:cNvPr id="152" name="Google Shape;152;p7"/>
            <p:cNvSpPr txBox="1"/>
            <p:nvPr/>
          </p:nvSpPr>
          <p:spPr>
            <a:xfrm>
              <a:off x="0" y="4551865"/>
              <a:ext cx="16718100" cy="13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1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12" i="0" u="none" strike="noStrike" cap="non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MAS Královéhradeck</a:t>
              </a:r>
              <a:r>
                <a:rPr lang="en-US" sz="6612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ého</a:t>
              </a:r>
              <a:r>
                <a:rPr lang="en-US" sz="6612" i="0" u="none" strike="noStrike" cap="non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 kraje</a:t>
              </a:r>
              <a:endParaRPr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/>
          <p:nvPr/>
        </p:nvSpPr>
        <p:spPr>
          <a:xfrm>
            <a:off x="1294501" y="798799"/>
            <a:ext cx="7849499" cy="136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38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Integrovaný regionální operační program (IROP)</a:t>
            </a:r>
            <a:endParaRPr/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104" y="1647687"/>
            <a:ext cx="12940764" cy="878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 txBox="1"/>
          <p:nvPr/>
        </p:nvSpPr>
        <p:spPr>
          <a:xfrm>
            <a:off x="11879782" y="9597158"/>
            <a:ext cx="1157473" cy="165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61" b="0" i="0" u="none" strike="noStrike" cap="none">
                <a:solidFill>
                  <a:srgbClr val="000000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data k 7. 3. 2025</a:t>
            </a:r>
            <a:endParaRPr/>
          </a:p>
        </p:txBody>
      </p:sp>
      <p:sp>
        <p:nvSpPr>
          <p:cNvPr id="160" name="Google Shape;160;p8"/>
          <p:cNvSpPr txBox="1"/>
          <p:nvPr/>
        </p:nvSpPr>
        <p:spPr>
          <a:xfrm>
            <a:off x="13330799" y="3610321"/>
            <a:ext cx="4286047" cy="173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38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milník (červen 2025):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38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splní 6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38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spíše splní 7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38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nesplní 1</a:t>
            </a:r>
            <a:endParaRPr/>
          </a:p>
        </p:txBody>
      </p:sp>
      <p:sp>
        <p:nvSpPr>
          <p:cNvPr id="161" name="Google Shape;161;p8"/>
          <p:cNvSpPr/>
          <p:nvPr/>
        </p:nvSpPr>
        <p:spPr>
          <a:xfrm>
            <a:off x="13027731" y="4169881"/>
            <a:ext cx="191386" cy="199360"/>
          </a:xfrm>
          <a:custGeom>
            <a:avLst/>
            <a:gdLst/>
            <a:ahLst/>
            <a:cxnLst/>
            <a:rect l="l" t="t" r="r" b="b"/>
            <a:pathLst>
              <a:path w="191386" h="199360" extrusionOk="0">
                <a:moveTo>
                  <a:pt x="0" y="0"/>
                </a:moveTo>
                <a:lnTo>
                  <a:pt x="191386" y="0"/>
                </a:lnTo>
                <a:lnTo>
                  <a:pt x="191386" y="199361"/>
                </a:lnTo>
                <a:lnTo>
                  <a:pt x="0" y="199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62" name="Google Shape;162;p8"/>
          <p:cNvSpPr/>
          <p:nvPr/>
        </p:nvSpPr>
        <p:spPr>
          <a:xfrm>
            <a:off x="13027731" y="4598628"/>
            <a:ext cx="191386" cy="199360"/>
          </a:xfrm>
          <a:custGeom>
            <a:avLst/>
            <a:gdLst/>
            <a:ahLst/>
            <a:cxnLst/>
            <a:rect l="l" t="t" r="r" b="b"/>
            <a:pathLst>
              <a:path w="191386" h="199360" extrusionOk="0">
                <a:moveTo>
                  <a:pt x="0" y="0"/>
                </a:moveTo>
                <a:lnTo>
                  <a:pt x="191386" y="0"/>
                </a:lnTo>
                <a:lnTo>
                  <a:pt x="191386" y="199361"/>
                </a:lnTo>
                <a:lnTo>
                  <a:pt x="0" y="199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63" name="Google Shape;163;p8"/>
          <p:cNvSpPr/>
          <p:nvPr/>
        </p:nvSpPr>
        <p:spPr>
          <a:xfrm>
            <a:off x="13027731" y="5026589"/>
            <a:ext cx="191386" cy="199360"/>
          </a:xfrm>
          <a:custGeom>
            <a:avLst/>
            <a:gdLst/>
            <a:ahLst/>
            <a:cxnLst/>
            <a:rect l="l" t="t" r="r" b="b"/>
            <a:pathLst>
              <a:path w="191386" h="199360" extrusionOk="0">
                <a:moveTo>
                  <a:pt x="0" y="0"/>
                </a:moveTo>
                <a:lnTo>
                  <a:pt x="191386" y="0"/>
                </a:lnTo>
                <a:lnTo>
                  <a:pt x="191386" y="199360"/>
                </a:lnTo>
                <a:lnTo>
                  <a:pt x="0" y="199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64" name="Google Shape;164;p8"/>
          <p:cNvSpPr txBox="1"/>
          <p:nvPr/>
        </p:nvSpPr>
        <p:spPr>
          <a:xfrm>
            <a:off x="10423010" y="3071241"/>
            <a:ext cx="1456772" cy="35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28" b="1" i="0" u="none" strike="noStrike" cap="non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v mil. Kč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/>
          <p:nvPr/>
        </p:nvSpPr>
        <p:spPr>
          <a:xfrm>
            <a:off x="1302124" y="834096"/>
            <a:ext cx="10735604" cy="136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38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Strategický plán společné zemědělské politiky (SZP)</a:t>
            </a:r>
            <a:endParaRPr/>
          </a:p>
        </p:txBody>
      </p:sp>
      <p:sp>
        <p:nvSpPr>
          <p:cNvPr id="170" name="Google Shape;170;p9"/>
          <p:cNvSpPr txBox="1"/>
          <p:nvPr/>
        </p:nvSpPr>
        <p:spPr>
          <a:xfrm>
            <a:off x="13325624" y="3616801"/>
            <a:ext cx="4286047" cy="4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38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milník (31. 12. 2025)</a:t>
            </a:r>
            <a:endParaRPr/>
          </a:p>
        </p:txBody>
      </p:sp>
      <p:pic>
        <p:nvPicPr>
          <p:cNvPr id="171" name="Google Shape;17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489" y="1648449"/>
            <a:ext cx="12931615" cy="878018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"/>
          <p:cNvSpPr txBox="1"/>
          <p:nvPr/>
        </p:nvSpPr>
        <p:spPr>
          <a:xfrm>
            <a:off x="11879782" y="9597158"/>
            <a:ext cx="1157473" cy="165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61" b="0" i="0" u="none" strike="noStrike" cap="none">
                <a:solidFill>
                  <a:srgbClr val="000000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data k 7. 3. 2025</a:t>
            </a:r>
            <a:endParaRPr/>
          </a:p>
        </p:txBody>
      </p:sp>
      <p:sp>
        <p:nvSpPr>
          <p:cNvPr id="173" name="Google Shape;173;p9"/>
          <p:cNvSpPr txBox="1"/>
          <p:nvPr/>
        </p:nvSpPr>
        <p:spPr>
          <a:xfrm>
            <a:off x="10423010" y="3071241"/>
            <a:ext cx="1456772" cy="35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28" b="1" i="0" u="none" strike="noStrike" cap="non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v mil. Kč</a:t>
            </a:r>
            <a:endParaRPr/>
          </a:p>
        </p:txBody>
      </p:sp>
      <p:sp>
        <p:nvSpPr>
          <p:cNvPr id="174" name="Google Shape;174;p9"/>
          <p:cNvSpPr/>
          <p:nvPr/>
        </p:nvSpPr>
        <p:spPr>
          <a:xfrm>
            <a:off x="13037256" y="3708433"/>
            <a:ext cx="191386" cy="199360"/>
          </a:xfrm>
          <a:custGeom>
            <a:avLst/>
            <a:gdLst/>
            <a:ahLst/>
            <a:cxnLst/>
            <a:rect l="l" t="t" r="r" b="b"/>
            <a:pathLst>
              <a:path w="191386" h="199360" extrusionOk="0">
                <a:moveTo>
                  <a:pt x="0" y="0"/>
                </a:moveTo>
                <a:lnTo>
                  <a:pt x="191386" y="0"/>
                </a:lnTo>
                <a:lnTo>
                  <a:pt x="191386" y="199361"/>
                </a:lnTo>
                <a:lnTo>
                  <a:pt x="0" y="199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364</Words>
  <Application>Microsoft Office PowerPoint</Application>
  <PresentationFormat>Vlastní</PresentationFormat>
  <Paragraphs>76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Fira Sans Black</vt:lpstr>
      <vt:lpstr>Fira Sans Light</vt:lpstr>
      <vt:lpstr>Calibri</vt:lpstr>
      <vt:lpstr>Fira Sans Medium</vt:lpstr>
      <vt:lpstr>Fira Sans</vt:lpstr>
      <vt:lpstr>Arial</vt:lpstr>
      <vt:lpstr>Fira Sans ExtraLight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Petr</dc:creator>
  <cp:lastModifiedBy>Petr Kulíšek</cp:lastModifiedBy>
  <cp:revision>3</cp:revision>
  <dcterms:created xsi:type="dcterms:W3CDTF">2006-08-16T00:00:00Z</dcterms:created>
  <dcterms:modified xsi:type="dcterms:W3CDTF">2025-03-27T05:57:42Z</dcterms:modified>
</cp:coreProperties>
</file>