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78" r:id="rId6"/>
    <p:sldId id="279" r:id="rId7"/>
    <p:sldId id="28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90" r:id="rId18"/>
  </p:sldIdLst>
  <p:sldSz cx="12192000" cy="6858000"/>
  <p:notesSz cx="6858000" cy="9144000"/>
  <p:defaultTextStyle>
    <a:defPPr rtl="0">
      <a:defRPr lang="cs-cz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408" autoAdjust="0"/>
  </p:normalViewPr>
  <p:slideViewPr>
    <p:cSldViewPr snapToGrid="0">
      <p:cViewPr varScale="1">
        <p:scale>
          <a:sx n="81" d="100"/>
          <a:sy n="81" d="100"/>
        </p:scale>
        <p:origin x="7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é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F0B3252-6EA7-42D9-AAED-91EEC2B6A311}" type="datetime1">
              <a:rPr lang="cs-CZ" smtClean="0"/>
              <a:t>23.10.2025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B53ADFC-ABB8-401A-BB24-33FDAFEDCEB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3249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56DA2-773A-4AC1-B40B-F640A44E51E8}" type="datetime1">
              <a:rPr lang="cs-CZ" smtClean="0"/>
              <a:pPr/>
              <a:t>23.10.2025</a:t>
            </a:fld>
            <a:endParaRPr lang="cs-CZ" dirty="0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noProof="0" dirty="0"/>
              <a:t>Kliknutím můžete upravit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B725628-3A68-42F4-BA86-981817953149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649258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4B725628-3A68-42F4-BA86-981817953149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9257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á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fld id="{76A5465A-B1FE-4D10-8E2E-12E4FACE545D}" type="datetime1">
              <a:rPr lang="cs-CZ" noProof="0" smtClean="0"/>
              <a:t>23.10.2025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  <p:cxnSp>
        <p:nvCxnSpPr>
          <p:cNvPr id="8" name="Přímá spojnice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A0F179-20D5-40DE-8D2A-5A21AA776BBA}" type="datetime1">
              <a:rPr lang="cs-CZ" noProof="0" smtClean="0"/>
              <a:t>23.10.2025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AD82126-8CE3-413A-B2FB-F3B45F4EABB9}" type="datetime1">
              <a:rPr lang="cs-CZ" noProof="0" smtClean="0"/>
              <a:t>23.10.2025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  <p:cxnSp>
        <p:nvCxnSpPr>
          <p:cNvPr id="7" name="Přímá spojnice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F15E39-0F2C-4647-8FCF-1995B7F4DF78}" type="datetime1">
              <a:rPr lang="cs-CZ" noProof="0" smtClean="0"/>
              <a:t>23.10.2025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á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b="0" spc="200" baseline="0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 noProof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CF4F870-D27D-4401-B8A5-C167A93E7830}" type="datetime1">
              <a:rPr lang="cs-CZ" noProof="0" smtClean="0"/>
              <a:t>23.10.2025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  <p:cxnSp>
        <p:nvCxnSpPr>
          <p:cNvPr id="8" name="Přímá spojnice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6095B8-11EA-421F-966B-547B4D37D5D6}" type="datetime1">
              <a:rPr lang="cs-CZ" noProof="0" smtClean="0"/>
              <a:t>23.10.2025</a:t>
            </a:fld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noProof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9CDA79-6A59-4F5C-A3CA-461E93A0DD6D}" type="datetime1">
              <a:rPr lang="cs-CZ" noProof="0" smtClean="0"/>
              <a:t>23.10.2025</a:t>
            </a:fld>
            <a:endParaRPr lang="cs-CZ" noProof="0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BC0E99-7BD9-4672-8B9D-3878EA795850}" type="datetime1">
              <a:rPr lang="cs-CZ" noProof="0" smtClean="0"/>
              <a:t>23.10.2025</a:t>
            </a:fld>
            <a:endParaRPr lang="cs-CZ" noProof="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D04737-7DBC-4D71-B9AA-0363B2374C14}" type="datetime1">
              <a:rPr lang="cs-CZ" noProof="0" smtClean="0"/>
              <a:t>23.10.2025</a:t>
            </a:fld>
            <a:endParaRPr lang="cs-CZ" noProof="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 rtlCol="0"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 rtlCol="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91818ED-32CB-4648-A2D5-90F68C18BE5E}" type="datetime1">
              <a:rPr lang="cs-CZ" noProof="0" smtClean="0"/>
              <a:t>23.10.2025</a:t>
            </a:fld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obrázku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9A9F4C-2151-427E-9DCB-D88B37F434F6}" type="datetime1">
              <a:rPr lang="cs-CZ" noProof="0" smtClean="0"/>
              <a:t>23.10.2025</a:t>
            </a:fld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67E5644-1E61-4311-A31E-84CB9C7AA8A9}" type="slidenum">
              <a:rPr lang="cs-CZ" noProof="0" smtClean="0"/>
              <a:t>‹#›</a:t>
            </a:fld>
            <a:endParaRPr lang="cs-CZ" noProof="0" dirty="0"/>
          </a:p>
        </p:txBody>
      </p:sp>
      <p:cxnSp>
        <p:nvCxnSpPr>
          <p:cNvPr id="8" name="Přímá spojnice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cs-CZ" noProof="0" dirty="0"/>
              <a:t>Kliknutím můžete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 rtl="0"/>
            <a:r>
              <a:rPr lang="cs-CZ" noProof="0" dirty="0"/>
              <a:t>Kliknutím můžete upravit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71650906-2103-4445-A61B-40C230A96C5C}" type="datetime1">
              <a:rPr lang="cs-CZ" noProof="0" smtClean="0"/>
              <a:t>23.10.2025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  <p:cxnSp>
        <p:nvCxnSpPr>
          <p:cNvPr id="7" name="Přímá spojnice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rmat.cz/" TargetMode="External"/><Relationship Id="rId7" Type="http://schemas.openxmlformats.org/officeDocument/2006/relationships/hyperlink" Target="http://www.dipsy.cz/" TargetMode="External"/><Relationship Id="rId2" Type="http://schemas.openxmlformats.org/officeDocument/2006/relationships/hyperlink" Target="http://www.prihlaskynastredni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zdelavanivdatech.cz/" TargetMode="External"/><Relationship Id="rId5" Type="http://schemas.openxmlformats.org/officeDocument/2006/relationships/hyperlink" Target="http://www.atlasskolstvi.cz/" TargetMode="External"/><Relationship Id="rId4" Type="http://schemas.openxmlformats.org/officeDocument/2006/relationships/hyperlink" Target="http://www.infoabsolvent.cz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smt.gov.cz/file/61876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4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30BD1B1-AA22-48F1-B3ED-579CD2846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2444" b="-1"/>
          <a:stretch/>
        </p:blipFill>
        <p:spPr>
          <a:xfrm>
            <a:off x="20" y="975"/>
            <a:ext cx="12191980" cy="6858000"/>
          </a:xfrm>
          <a:prstGeom prst="rect">
            <a:avLst/>
          </a:prstGeom>
        </p:spPr>
      </p:pic>
      <p:sp>
        <p:nvSpPr>
          <p:cNvPr id="21" name="Obdélník 20">
            <a:extLst>
              <a:ext uri="{FF2B5EF4-FFF2-40B4-BE49-F238E27FC236}">
                <a16:creationId xmlns:a16="http://schemas.microsoft.com/office/drawing/2014/main" id="{EAA48FC5-3C83-4F1B-BC33-DF0B588F8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6786" y="3064931"/>
            <a:ext cx="8295215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E3D84FB-5D02-47D2-98FD-4F01A02E2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349" y="3429000"/>
            <a:ext cx="7501651" cy="1090938"/>
          </a:xfrm>
        </p:spPr>
        <p:txBody>
          <a:bodyPr rtlCol="0" anchor="b">
            <a:normAutofit/>
          </a:bodyPr>
          <a:lstStyle/>
          <a:p>
            <a:pPr algn="l"/>
            <a:r>
              <a:rPr lang="cs-CZ" dirty="0">
                <a:solidFill>
                  <a:srgbClr val="FFFFFF"/>
                </a:solidFill>
              </a:rPr>
              <a:t>PŘIJÍMACÍ ŘÍZENÍ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9F6641D-ADF3-40BD-9BA3-E740E77C8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349" y="4779313"/>
            <a:ext cx="7501650" cy="514816"/>
          </a:xfrm>
        </p:spPr>
        <p:txBody>
          <a:bodyPr rtlCol="0" anchor="t">
            <a:noAutofit/>
          </a:bodyPr>
          <a:lstStyle/>
          <a:p>
            <a:pPr rtl="0"/>
            <a:r>
              <a:rPr lang="cs-CZ" sz="2800" dirty="0">
                <a:solidFill>
                  <a:srgbClr val="FFFFFF"/>
                </a:solidFill>
              </a:rPr>
              <a:t>ve školním roce 2025/2026</a:t>
            </a:r>
          </a:p>
        </p:txBody>
      </p: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62F01714-1A39-4194-BD47-8A9960C599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09349" y="4666480"/>
            <a:ext cx="6832499" cy="0"/>
          </a:xfrm>
          <a:prstGeom prst="line">
            <a:avLst/>
          </a:prstGeom>
          <a:ln w="22225">
            <a:solidFill>
              <a:srgbClr val="4AC4E3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6257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CB6702-B2D2-49BC-A14D-35AE54E64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>
                <a:solidFill>
                  <a:schemeClr val="tx1"/>
                </a:solidFill>
                <a:cs typeface="Arial" panose="020B0604020202020204" pitchFamily="34" charset="0"/>
              </a:rPr>
              <a:t>Hodnocení uchazečů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2D4D5-3CE0-4EC4-97C2-8363E98B7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30000"/>
              </a:spcBef>
              <a:spcAft>
                <a:spcPts val="400"/>
              </a:spcAft>
              <a:buClr>
                <a:srgbClr val="0F189C"/>
              </a:buClr>
              <a:defRPr/>
            </a:pPr>
            <a:r>
              <a:rPr lang="cs-CZ" altLang="cs-CZ" sz="2400" b="1" dirty="0">
                <a:cs typeface="Arial" panose="020B0604020202020204" pitchFamily="34" charset="0"/>
              </a:rPr>
              <a:t>Uchazeči budou hodnoceni na základě</a:t>
            </a:r>
          </a:p>
          <a:p>
            <a:pPr marL="698500" lvl="1" indent="-342900">
              <a:spcBef>
                <a:spcPts val="400"/>
              </a:spcBef>
              <a:buClr>
                <a:srgbClr val="0F189C"/>
              </a:buClr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cs typeface="Arial" panose="020B0604020202020204" pitchFamily="34" charset="0"/>
              </a:rPr>
              <a:t>výsledků dosažených v JPZ,</a:t>
            </a:r>
          </a:p>
          <a:p>
            <a:pPr marL="698500" lvl="1" indent="-342900">
              <a:spcBef>
                <a:spcPts val="400"/>
              </a:spcBef>
              <a:buClr>
                <a:srgbClr val="0F189C"/>
              </a:buClr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cs typeface="Arial" panose="020B0604020202020204" pitchFamily="34" charset="0"/>
              </a:rPr>
              <a:t>hodnocení na vysvědčeních z předchozího vzdělávání (jen některé školy),</a:t>
            </a:r>
          </a:p>
          <a:p>
            <a:pPr marL="698500" lvl="1" indent="-342900">
              <a:spcBef>
                <a:spcPts val="400"/>
              </a:spcBef>
              <a:buClr>
                <a:srgbClr val="0F189C"/>
              </a:buClr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cs typeface="Arial" panose="020B0604020202020204" pitchFamily="34" charset="0"/>
              </a:rPr>
              <a:t>výsledku talentové zkoušky či školní přijímací zkoušky (bude-li stanovena).</a:t>
            </a:r>
          </a:p>
          <a:p>
            <a:pPr algn="just">
              <a:buClr>
                <a:srgbClr val="19489A"/>
              </a:buClr>
              <a:defRPr/>
            </a:pPr>
            <a:r>
              <a:rPr 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Hodnocení jednotných testů </a:t>
            </a:r>
            <a:r>
              <a:rPr lang="cs-CZ" sz="2400" dirty="0">
                <a:cs typeface="Arial" panose="020B0604020202020204" pitchFamily="34" charset="0"/>
              </a:rPr>
              <a:t>z ČJ a M se na celkovém hodnocení uchazeče </a:t>
            </a:r>
            <a:br>
              <a:rPr lang="cs-CZ" sz="2400" dirty="0">
                <a:cs typeface="Arial" panose="020B0604020202020204" pitchFamily="34" charset="0"/>
              </a:rPr>
            </a:br>
            <a:r>
              <a:rPr lang="cs-CZ" sz="2400" dirty="0">
                <a:cs typeface="Arial" panose="020B0604020202020204" pitchFamily="34" charset="0"/>
              </a:rPr>
              <a:t>v rámci přijímacího řízení bude</a:t>
            </a: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cs-CZ" sz="2400" dirty="0">
                <a:cs typeface="Arial" panose="020B0604020202020204" pitchFamily="34" charset="0"/>
              </a:rPr>
              <a:t>podílet </a:t>
            </a:r>
            <a:r>
              <a:rPr 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minimálně 60 %</a:t>
            </a:r>
            <a:r>
              <a:rPr lang="cs-CZ" sz="2400" dirty="0">
                <a:solidFill>
                  <a:schemeClr val="accent1"/>
                </a:solidFill>
                <a:cs typeface="Arial" panose="020B0604020202020204" pitchFamily="34" charset="0"/>
              </a:rPr>
              <a:t>.</a:t>
            </a:r>
            <a:endParaRPr lang="cs-CZ" altLang="cs-CZ" sz="2400" b="1" dirty="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5458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F2F897-C154-40E4-B4C3-F94DB9608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5400" b="1" dirty="0">
                <a:solidFill>
                  <a:schemeClr val="tx1"/>
                </a:solidFill>
                <a:cs typeface="Arial" panose="020B0604020202020204" pitchFamily="34" charset="0"/>
              </a:rPr>
              <a:t>Výsledky přijímacího řízení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23CAD34-E28C-4732-9C32-87C0B5C04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667786"/>
            <a:ext cx="9720073" cy="3641574"/>
          </a:xfrm>
        </p:spPr>
        <p:txBody>
          <a:bodyPr/>
          <a:lstStyle/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cs typeface="Arial" panose="020B0604020202020204" pitchFamily="34" charset="0"/>
              </a:rPr>
              <a:t> Budou zveřejněny </a:t>
            </a:r>
            <a:r>
              <a:rPr lang="cs-CZ" altLang="cs-CZ" sz="2400" b="1" dirty="0">
                <a:highlight>
                  <a:srgbClr val="FF0000"/>
                </a:highlight>
                <a:cs typeface="Arial" panose="020B0604020202020204" pitchFamily="34" charset="0"/>
              </a:rPr>
              <a:t>15. května</a:t>
            </a:r>
            <a:r>
              <a:rPr lang="cs-CZ" altLang="cs-CZ" sz="2400" dirty="0">
                <a:cs typeface="Arial" panose="020B0604020202020204" pitchFamily="34" charset="0"/>
              </a:rPr>
              <a:t>, v elektronickém systému </a:t>
            </a:r>
            <a:r>
              <a:rPr lang="cs-CZ" altLang="cs-CZ" sz="2400" b="1" dirty="0">
                <a:cs typeface="Arial" panose="020B0604020202020204" pitchFamily="34" charset="0"/>
              </a:rPr>
              <a:t>dipsy.cz</a:t>
            </a:r>
            <a:br>
              <a:rPr lang="cs-CZ" altLang="cs-CZ" sz="2400" b="1" dirty="0">
                <a:cs typeface="Arial" panose="020B0604020202020204" pitchFamily="34" charset="0"/>
              </a:rPr>
            </a:br>
            <a:r>
              <a:rPr lang="cs-CZ" altLang="cs-CZ" sz="2400" b="1" dirty="0">
                <a:cs typeface="Arial" panose="020B0604020202020204" pitchFamily="34" charset="0"/>
              </a:rPr>
              <a:t> </a:t>
            </a:r>
            <a:r>
              <a:rPr lang="cs-CZ" altLang="cs-CZ" sz="2400" dirty="0">
                <a:cs typeface="Arial" panose="020B0604020202020204" pitchFamily="34" charset="0"/>
              </a:rPr>
              <a:t>(pod unikátním kódem) a </a:t>
            </a:r>
            <a:r>
              <a:rPr lang="cs-CZ" altLang="cs-CZ" sz="2400" b="1" dirty="0">
                <a:cs typeface="Arial" panose="020B0604020202020204" pitchFamily="34" charset="0"/>
              </a:rPr>
              <a:t>na webu SŠ.</a:t>
            </a:r>
          </a:p>
          <a:p>
            <a:pPr algn="just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 Rozhodnutí </a:t>
            </a:r>
            <a:r>
              <a:rPr lang="cs-CZ" altLang="cs-CZ" sz="2400" dirty="0">
                <a:cs typeface="Arial" panose="020B0604020202020204" pitchFamily="34" charset="0"/>
              </a:rPr>
              <a:t>o přijetí/nepřijetí </a:t>
            </a:r>
            <a:r>
              <a:rPr lang="cs-CZ" altLang="cs-CZ" sz="2400" b="1" dirty="0">
                <a:cs typeface="Arial" panose="020B0604020202020204" pitchFamily="34" charset="0"/>
              </a:rPr>
              <a:t>nebude</a:t>
            </a:r>
            <a:r>
              <a:rPr lang="cs-CZ" altLang="cs-CZ" sz="2400" dirty="0">
                <a:cs typeface="Arial" panose="020B0604020202020204" pitchFamily="34" charset="0"/>
              </a:rPr>
              <a:t> </a:t>
            </a:r>
            <a:r>
              <a:rPr lang="cs-CZ" altLang="cs-CZ" sz="2400" b="1" dirty="0">
                <a:cs typeface="Arial" panose="020B0604020202020204" pitchFamily="34" charset="0"/>
              </a:rPr>
              <a:t>rozesíláno poštou.</a:t>
            </a:r>
          </a:p>
          <a:p>
            <a:pPr algn="just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solidFill>
                  <a:srgbClr val="C00000"/>
                </a:solidFill>
                <a:cs typeface="Arial" panose="020B0604020202020204" pitchFamily="34" charset="0"/>
              </a:rPr>
              <a:t> </a:t>
            </a:r>
            <a:r>
              <a:rPr lang="cs-CZ" alt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Odvolání</a:t>
            </a:r>
            <a:r>
              <a:rPr lang="cs-CZ" altLang="cs-CZ" sz="2400" dirty="0">
                <a:cs typeface="Arial" panose="020B0604020202020204" pitchFamily="34" charset="0"/>
              </a:rPr>
              <a:t> proti rozhodnutí ředitele školy </a:t>
            </a:r>
            <a:r>
              <a:rPr lang="cs-CZ" altLang="cs-CZ" sz="2400" b="1" dirty="0">
                <a:cs typeface="Arial" panose="020B0604020202020204" pitchFamily="34" charset="0"/>
              </a:rPr>
              <a:t>nemá smysl </a:t>
            </a:r>
            <a:r>
              <a:rPr lang="cs-CZ" altLang="cs-CZ" sz="2400" dirty="0">
                <a:cs typeface="Arial" panose="020B0604020202020204" pitchFamily="34" charset="0"/>
              </a:rPr>
              <a:t>podávat, </a:t>
            </a:r>
            <a:br>
              <a:rPr lang="cs-CZ" altLang="cs-CZ" sz="2400" dirty="0">
                <a:cs typeface="Arial" panose="020B0604020202020204" pitchFamily="34" charset="0"/>
              </a:rPr>
            </a:br>
            <a:r>
              <a:rPr lang="cs-CZ" altLang="cs-CZ" sz="2400" dirty="0">
                <a:cs typeface="Arial" panose="020B0604020202020204" pitchFamily="34" charset="0"/>
              </a:rPr>
              <a:t> pokud   student </a:t>
            </a:r>
            <a:r>
              <a:rPr lang="cs-CZ" altLang="cs-CZ" sz="2400" b="1" dirty="0">
                <a:cs typeface="Arial" panose="020B0604020202020204" pitchFamily="34" charset="0"/>
              </a:rPr>
              <a:t>není přijat z kapacitních důvodů</a:t>
            </a:r>
            <a:r>
              <a:rPr lang="cs-CZ" altLang="cs-CZ" sz="2400" dirty="0">
                <a:cs typeface="Arial" panose="020B0604020202020204" pitchFamily="34" charset="0"/>
              </a:rPr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8515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789CF3-32DE-466E-897A-385D28DC4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cs-CZ" altLang="cs-CZ" sz="5400" b="1" dirty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cs-CZ" altLang="cs-CZ" sz="5400" b="1" dirty="0">
                <a:solidFill>
                  <a:schemeClr val="tx1"/>
                </a:solidFill>
                <a:cs typeface="Arial" panose="020B0604020202020204" pitchFamily="34" charset="0"/>
              </a:rPr>
              <a:t>Další kola přijímacího řízení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229245-9CFF-4A11-8725-3C6A978EB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5999"/>
            <a:ext cx="9720073" cy="4312763"/>
          </a:xfrm>
        </p:spPr>
        <p:txBody>
          <a:bodyPr>
            <a:normAutofit fontScale="92500" lnSpcReduction="20000"/>
          </a:bodyPr>
          <a:lstStyle/>
          <a:p>
            <a:r>
              <a:rPr 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2. kolo </a:t>
            </a:r>
            <a:r>
              <a:rPr lang="cs-CZ" sz="2400" dirty="0">
                <a:cs typeface="Arial" panose="020B0604020202020204" pitchFamily="34" charset="0"/>
              </a:rPr>
              <a:t>probíhá stejným způsobem jako 1. kolo.</a:t>
            </a:r>
          </a:p>
          <a:p>
            <a:r>
              <a:rPr lang="cs-CZ" sz="2400" u="sng" dirty="0">
                <a:cs typeface="Arial" panose="020B0604020202020204" pitchFamily="34" charset="0"/>
              </a:rPr>
              <a:t>Mohou se hlásit pouze:</a:t>
            </a:r>
            <a:br>
              <a:rPr lang="cs-CZ" sz="2400" u="sng" dirty="0">
                <a:cs typeface="Arial" panose="020B0604020202020204" pitchFamily="34" charset="0"/>
              </a:rPr>
            </a:br>
            <a:endParaRPr lang="cs-CZ" sz="2400" u="sng" dirty="0"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>
                <a:cs typeface="Arial" panose="020B0604020202020204" pitchFamily="34" charset="0"/>
              </a:rPr>
              <a:t> žáci, kteří nebyli přijati v 1. kole </a:t>
            </a:r>
            <a:r>
              <a:rPr lang="cs-CZ" sz="2400" b="1" dirty="0">
                <a:cs typeface="Arial" panose="020B0604020202020204" pitchFamily="34" charset="0"/>
              </a:rPr>
              <a:t>na žádnou z vybraných škol</a:t>
            </a:r>
            <a:br>
              <a:rPr lang="cs-CZ" sz="2400" b="1" dirty="0">
                <a:cs typeface="Arial" panose="020B0604020202020204" pitchFamily="34" charset="0"/>
              </a:rPr>
            </a:br>
            <a:endParaRPr lang="cs-CZ" sz="2400" b="1" dirty="0"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>
                <a:cs typeface="Arial" panose="020B0604020202020204" pitchFamily="34" charset="0"/>
              </a:rPr>
              <a:t> žáci, kteří se </a:t>
            </a:r>
            <a:r>
              <a:rPr lang="cs-CZ" sz="2400" b="1" dirty="0">
                <a:cs typeface="Arial" panose="020B0604020202020204" pitchFamily="34" charset="0"/>
              </a:rPr>
              <a:t>VZDAJÍ</a:t>
            </a:r>
            <a:r>
              <a:rPr lang="cs-CZ" sz="2400" dirty="0">
                <a:cs typeface="Arial" panose="020B0604020202020204" pitchFamily="34" charset="0"/>
              </a:rPr>
              <a:t> svého přijetí v 1. kole </a:t>
            </a:r>
            <a:br>
              <a:rPr lang="cs-CZ" sz="2400" dirty="0">
                <a:cs typeface="Arial" panose="020B0604020202020204" pitchFamily="34" charset="0"/>
              </a:rPr>
            </a:br>
            <a:r>
              <a:rPr lang="cs-CZ" sz="2400" dirty="0">
                <a:cs typeface="Arial" panose="020B0604020202020204" pitchFamily="34" charset="0"/>
              </a:rPr>
              <a:t>(ale POZOR, ve druhém kole již nemusí být v nabídce všechny SŠ)</a:t>
            </a:r>
          </a:p>
          <a:p>
            <a:r>
              <a:rPr lang="cs-CZ" sz="2400" dirty="0">
                <a:cs typeface="Arial" panose="020B0604020202020204" pitchFamily="34" charset="0"/>
              </a:rPr>
              <a:t>Přihlášky se podávají na </a:t>
            </a:r>
            <a:r>
              <a:rPr lang="cs-CZ" sz="2400" b="1" dirty="0">
                <a:cs typeface="Arial" panose="020B0604020202020204" pitchFamily="34" charset="0"/>
              </a:rPr>
              <a:t>max. 3 obory</a:t>
            </a:r>
            <a:r>
              <a:rPr lang="cs-CZ" sz="2400" dirty="0">
                <a:cs typeface="Arial" panose="020B0604020202020204" pitchFamily="34" charset="0"/>
              </a:rPr>
              <a:t>, ve kterých jsou po 1. kole neobsazená místa.</a:t>
            </a:r>
          </a:p>
          <a:p>
            <a:r>
              <a:rPr lang="cs-CZ" sz="2400" b="1" dirty="0">
                <a:cs typeface="Arial" panose="020B0604020202020204" pitchFamily="34" charset="0"/>
              </a:rPr>
              <a:t>Nepíše se JPZ</a:t>
            </a:r>
            <a:r>
              <a:rPr lang="cs-CZ" sz="2400" dirty="0">
                <a:cs typeface="Arial" panose="020B0604020202020204" pitchFamily="34" charset="0"/>
              </a:rPr>
              <a:t>, školy berou jako platné výsledky z 1. kola.</a:t>
            </a:r>
          </a:p>
          <a:p>
            <a:r>
              <a:rPr lang="cs-CZ" sz="2400" dirty="0">
                <a:cs typeface="Arial" panose="020B0604020202020204" pitchFamily="34" charset="0"/>
              </a:rPr>
              <a:t> (POZOR, pokud uchazeč v prvním kole </a:t>
            </a:r>
            <a:r>
              <a:rPr lang="cs-CZ" sz="2400" b="1" dirty="0" err="1">
                <a:cs typeface="Arial" panose="020B0604020202020204" pitchFamily="34" charset="0"/>
              </a:rPr>
              <a:t>neprokonal</a:t>
            </a:r>
            <a:r>
              <a:rPr lang="cs-CZ" sz="2400" b="1" dirty="0">
                <a:cs typeface="Arial" panose="020B0604020202020204" pitchFamily="34" charset="0"/>
              </a:rPr>
              <a:t> JPZ</a:t>
            </a:r>
            <a:r>
              <a:rPr lang="cs-CZ" sz="2400" dirty="0">
                <a:cs typeface="Arial" panose="020B0604020202020204" pitchFamily="34" charset="0"/>
              </a:rPr>
              <a:t>, </a:t>
            </a:r>
            <a:r>
              <a:rPr lang="cs-CZ" sz="2400" b="1" dirty="0">
                <a:cs typeface="Arial" panose="020B0604020202020204" pitchFamily="34" charset="0"/>
              </a:rPr>
              <a:t>NEMŮŽE </a:t>
            </a:r>
            <a:r>
              <a:rPr lang="cs-CZ" sz="2400" dirty="0">
                <a:cs typeface="Arial" panose="020B0604020202020204" pitchFamily="34" charset="0"/>
              </a:rPr>
              <a:t>se ve druhém </a:t>
            </a:r>
            <a:br>
              <a:rPr lang="cs-CZ" sz="2400" dirty="0">
                <a:cs typeface="Arial" panose="020B0604020202020204" pitchFamily="34" charset="0"/>
              </a:rPr>
            </a:br>
            <a:r>
              <a:rPr lang="cs-CZ" sz="2400" dirty="0">
                <a:cs typeface="Arial" panose="020B0604020202020204" pitchFamily="34" charset="0"/>
              </a:rPr>
              <a:t> kole  hlásit na obor, který JPZ vyžaduje)</a:t>
            </a:r>
          </a:p>
          <a:p>
            <a:r>
              <a:rPr 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3. kolo </a:t>
            </a:r>
            <a:r>
              <a:rPr lang="cs-CZ" sz="2400" dirty="0">
                <a:cs typeface="Arial" panose="020B0604020202020204" pitchFamily="34" charset="0"/>
              </a:rPr>
              <a:t>– v režii SŠ, nekoná se jednotná přijímací zkouška.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5394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53219E-B2AB-4AEB-9BDE-F2FD1FB79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5400" b="1" dirty="0">
                <a:solidFill>
                  <a:schemeClr val="tx1"/>
                </a:solidFill>
                <a:cs typeface="Arial" panose="020B0604020202020204" pitchFamily="34" charset="0"/>
              </a:rPr>
              <a:t>Informace k přijímacímu řízení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A7B7194-C2D3-4EC7-BCAD-4C9E17078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31437"/>
            <a:ext cx="10312565" cy="44346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100" b="1" dirty="0">
                <a:cs typeface="Arial" panose="020B0604020202020204" pitchFamily="34" charset="0"/>
              </a:rPr>
              <a:t>V případě nejasností kontaktujte:			Poradenství v oblasti volby povolání: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Mgr. Vladimíru Macháčkovou </a:t>
            </a:r>
            <a:r>
              <a:rPr lang="cs-CZ" sz="2100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cs-CZ" sz="2100" dirty="0">
                <a:cs typeface="Arial" panose="020B0604020202020204" pitchFamily="34" charset="0"/>
              </a:rPr>
              <a:t>			</a:t>
            </a:r>
            <a:r>
              <a:rPr lang="cs-CZ" sz="2000" dirty="0">
                <a:solidFill>
                  <a:srgbClr val="0070C0"/>
                </a:solidFill>
              </a:rPr>
              <a:t> IPS Náchod (ÚP) – Mgr. Nikola Plná</a:t>
            </a:r>
            <a:endParaRPr lang="cs-CZ" sz="21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100" dirty="0">
                <a:cs typeface="Arial" panose="020B0604020202020204" pitchFamily="34" charset="0"/>
              </a:rPr>
              <a:t>(kariérová poradkyně ZŠ)	</a:t>
            </a:r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cs-CZ" sz="21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100" b="1" dirty="0">
                <a:cs typeface="Arial" panose="020B0604020202020204" pitchFamily="34" charset="0"/>
              </a:rPr>
              <a:t>Užitečné odkazy:</a:t>
            </a:r>
          </a:p>
          <a:p>
            <a:pPr marL="0" indent="0">
              <a:buNone/>
            </a:pPr>
            <a:r>
              <a:rPr lang="cs-CZ" sz="2100" b="1" dirty="0">
                <a:solidFill>
                  <a:srgbClr val="0070C0"/>
                </a:solidFill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www.prihlaskynastredni.cz</a:t>
            </a:r>
            <a:r>
              <a:rPr lang="cs-CZ" sz="2100" b="1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cs-CZ" sz="2100" dirty="0">
                <a:cs typeface="Arial" panose="020B0604020202020204" pitchFamily="34" charset="0"/>
              </a:rPr>
              <a:t>(jak vyplňovat přihlášku na SŠ) !!!!!</a:t>
            </a:r>
          </a:p>
          <a:p>
            <a:pPr marL="0" indent="0">
              <a:buNone/>
            </a:pPr>
            <a:r>
              <a:rPr lang="cs-CZ" sz="2100" b="1" dirty="0">
                <a:solidFill>
                  <a:srgbClr val="0070C0"/>
                </a:solidFill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www.cermat.cz</a:t>
            </a:r>
            <a:r>
              <a:rPr lang="cs-CZ" sz="2100" b="1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cs-CZ" sz="2100" dirty="0">
                <a:cs typeface="Arial" panose="020B0604020202020204" pitchFamily="34" charset="0"/>
              </a:rPr>
              <a:t>(vzorové testy JPZ) !!!!!! </a:t>
            </a:r>
            <a:r>
              <a:rPr lang="cs-CZ" sz="2100">
                <a:cs typeface="Arial" panose="020B0604020202020204" pitchFamily="34" charset="0"/>
              </a:rPr>
              <a:t>nabízí </a:t>
            </a:r>
            <a:r>
              <a:rPr lang="cs-CZ" sz="2100" dirty="0">
                <a:cs typeface="Arial" panose="020B0604020202020204" pitchFamily="34" charset="0"/>
              </a:rPr>
              <a:t>i on-line cvičné testovací úkoly i s vyhodnocením</a:t>
            </a:r>
          </a:p>
          <a:p>
            <a:pPr marL="0" indent="0">
              <a:buNone/>
            </a:pPr>
            <a:r>
              <a:rPr lang="cs-CZ" sz="2100" b="1" dirty="0">
                <a:solidFill>
                  <a:srgbClr val="0070C0"/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www.infoabsolvent.cz</a:t>
            </a:r>
            <a:r>
              <a:rPr lang="cs-CZ" sz="2100" b="1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cs-CZ" sz="2100" dirty="0">
                <a:cs typeface="Arial" panose="020B0604020202020204" pitchFamily="34" charset="0"/>
              </a:rPr>
              <a:t>(přehled SŠ a oborů v celé ČR)</a:t>
            </a:r>
          </a:p>
          <a:p>
            <a:pPr marL="0" indent="0">
              <a:buNone/>
            </a:pPr>
            <a:r>
              <a:rPr lang="cs-CZ" sz="2100" b="1" dirty="0">
                <a:solidFill>
                  <a:srgbClr val="0070C0"/>
                </a:solidFill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www.atlasskolstvi.cz</a:t>
            </a:r>
            <a:r>
              <a:rPr lang="cs-CZ" sz="2100" b="1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cs-CZ" sz="2100" dirty="0">
                <a:cs typeface="Arial" panose="020B0604020202020204" pitchFamily="34" charset="0"/>
              </a:rPr>
              <a:t>(přehled SŠ a oborů v celé ČR)</a:t>
            </a:r>
          </a:p>
          <a:p>
            <a:pPr marL="0" indent="0">
              <a:buNone/>
            </a:pPr>
            <a:r>
              <a:rPr lang="cs-CZ" sz="2100" b="1" dirty="0">
                <a:solidFill>
                  <a:srgbClr val="0070C0"/>
                </a:solidFill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www.vzdelavanivdatech.cz</a:t>
            </a:r>
            <a:r>
              <a:rPr lang="cs-CZ" sz="2100" b="1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cs-CZ" sz="2100" dirty="0">
                <a:cs typeface="Arial" panose="020B0604020202020204" pitchFamily="34" charset="0"/>
              </a:rPr>
              <a:t>(statistika přihlášení/přijatí na SŠ vloni)</a:t>
            </a:r>
          </a:p>
          <a:p>
            <a:pPr marL="0" indent="0">
              <a:buNone/>
            </a:pPr>
            <a:r>
              <a:rPr lang="cs-CZ" sz="2100" b="1" dirty="0">
                <a:solidFill>
                  <a:srgbClr val="0070C0"/>
                </a:solidFill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www.dipsy.cz</a:t>
            </a:r>
            <a:r>
              <a:rPr lang="cs-CZ" sz="2100" b="1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cs-CZ" sz="2100" dirty="0">
                <a:cs typeface="Arial" panose="020B0604020202020204" pitchFamily="34" charset="0"/>
              </a:rPr>
              <a:t>(elektronický systém přihlašování se na SŠ</a:t>
            </a:r>
            <a:r>
              <a:rPr lang="cs-CZ" sz="2100" b="1" dirty="0"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5769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0940F5-EF11-1E66-9766-569EA84FD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5999"/>
            <a:ext cx="9720073" cy="457200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Milí žáci, vážení rodiče,</a:t>
            </a:r>
          </a:p>
          <a:p>
            <a:r>
              <a:rPr lang="cs-CZ" dirty="0"/>
              <a:t>Přejeme vám hodně sil, trpělivosti a pevných nervů v nadcházejícím období </a:t>
            </a:r>
          </a:p>
          <a:p>
            <a:r>
              <a:rPr lang="cs-CZ" dirty="0"/>
              <a:t>přijímacího řízení.</a:t>
            </a:r>
          </a:p>
          <a:p>
            <a:r>
              <a:rPr lang="cs-CZ" dirty="0"/>
              <a:t>Věříme, že společným úsilím, s podporou rodičů, za pomoci vyučujících a snahou žáků </a:t>
            </a:r>
          </a:p>
          <a:p>
            <a:r>
              <a:rPr lang="cs-CZ" dirty="0"/>
              <a:t>vše zvládneme tak, aby si každý našel takovou cestu, která mu do nové životní etapy </a:t>
            </a:r>
          </a:p>
          <a:p>
            <a:r>
              <a:rPr lang="cs-CZ" dirty="0"/>
              <a:t>přinese něco hezkého a smysluplného.</a:t>
            </a:r>
          </a:p>
          <a:p>
            <a:pPr marL="0" indent="0">
              <a:buNone/>
            </a:pPr>
            <a:r>
              <a:rPr lang="cs-CZ" dirty="0"/>
              <a:t> Držíme vám všichni palce 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Za celý kolektiv naší školy</a:t>
            </a:r>
          </a:p>
          <a:p>
            <a:r>
              <a:rPr lang="cs-CZ" dirty="0"/>
              <a:t>Vlaďka Macháčková</a:t>
            </a:r>
          </a:p>
        </p:txBody>
      </p:sp>
      <p:pic>
        <p:nvPicPr>
          <p:cNvPr id="1028" name="Picture 4" descr="ZŠ Václava Hejny Červený Kostelec | Cerveny Kostelec">
            <a:extLst>
              <a:ext uri="{FF2B5EF4-FFF2-40B4-BE49-F238E27FC236}">
                <a16:creationId xmlns:a16="http://schemas.microsoft.com/office/drawing/2014/main" id="{42945A76-1B85-655A-675E-045E23BB0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997" y="548640"/>
            <a:ext cx="278130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9446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89FAE5-8BF1-492B-950C-3C1AB6A10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SE DOSTAT NA STŘEDNÍ ŠKOLU?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D14DDBE-2A4E-426A-A75C-9E5EE6AD0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alt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Vybrat</a:t>
            </a:r>
            <a:r>
              <a:rPr lang="cs-CZ" altLang="cs-CZ" sz="2400" dirty="0">
                <a:solidFill>
                  <a:schemeClr val="accent1"/>
                </a:solidFill>
                <a:cs typeface="Arial" panose="020B0604020202020204" pitchFamily="34" charset="0"/>
              </a:rPr>
              <a:t> </a:t>
            </a:r>
            <a:r>
              <a:rPr lang="cs-CZ" alt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si</a:t>
            </a:r>
            <a:r>
              <a:rPr lang="cs-CZ" altLang="cs-CZ" sz="2400" dirty="0">
                <a:solidFill>
                  <a:schemeClr val="accent1"/>
                </a:solidFill>
                <a:cs typeface="Arial" panose="020B0604020202020204" pitchFamily="34" charset="0"/>
              </a:rPr>
              <a:t> </a:t>
            </a:r>
            <a:r>
              <a:rPr lang="cs-CZ" altLang="cs-CZ" sz="2400" dirty="0">
                <a:cs typeface="Arial" panose="020B0604020202020204" pitchFamily="34" charset="0"/>
              </a:rPr>
              <a:t>příslušné školy a podívat se na jejich webové stránky, podmínky přijetí ke studiu, termíny DOD atd.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altLang="cs-CZ" sz="2400" dirty="0">
                <a:cs typeface="Arial" panose="020B0604020202020204" pitchFamily="34" charset="0"/>
              </a:rPr>
              <a:t>Během února </a:t>
            </a:r>
            <a:r>
              <a:rPr lang="cs-CZ" alt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vyplnit PŘIHLÁŠKY </a:t>
            </a:r>
            <a:r>
              <a:rPr lang="cs-CZ" altLang="cs-CZ" sz="2400" dirty="0">
                <a:cs typeface="Arial" panose="020B0604020202020204" pitchFamily="34" charset="0"/>
              </a:rPr>
              <a:t>(viz dále </a:t>
            </a:r>
            <a:r>
              <a:rPr lang="cs-CZ" altLang="cs-CZ" sz="2400" dirty="0">
                <a:solidFill>
                  <a:srgbClr val="FF0000"/>
                </a:solidFill>
                <a:cs typeface="Arial" panose="020B0604020202020204" pitchFamily="34" charset="0"/>
              </a:rPr>
              <a:t>tři ???</a:t>
            </a:r>
            <a:r>
              <a:rPr lang="cs-CZ" altLang="cs-CZ" sz="2400" dirty="0">
                <a:cs typeface="Arial" panose="020B0604020202020204" pitchFamily="34" charset="0"/>
              </a:rPr>
              <a:t> možnosti podání).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altLang="cs-CZ" sz="2400" dirty="0">
                <a:cs typeface="Arial" panose="020B0604020202020204" pitchFamily="34" charset="0"/>
              </a:rPr>
              <a:t>Úspěšně </a:t>
            </a:r>
            <a:r>
              <a:rPr lang="cs-CZ" alt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zvládnout PŘIJÍMACÍ ŘÍZENÍ </a:t>
            </a:r>
            <a:r>
              <a:rPr lang="cs-CZ" altLang="cs-CZ" sz="2400" dirty="0">
                <a:cs typeface="Arial" panose="020B0604020202020204" pitchFamily="34" charset="0"/>
              </a:rPr>
              <a:t>(talentové zkoušky, přijímací pohovory, jednotné přijímací zkoušky = JPZ).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5621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51CB46-C76A-49EE-9556-2487484D9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PŘIHLÁŠKA KE VZDĚLÁVÁNÍ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BCB70361-DE6B-4B27-9DD2-A540E7AAC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938" y="2084832"/>
            <a:ext cx="9720262" cy="4466797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spcBef>
                <a:spcPts val="800"/>
              </a:spcBef>
              <a:buClr>
                <a:srgbClr val="19489A"/>
              </a:buClr>
              <a:buNone/>
              <a:defRPr/>
            </a:pPr>
            <a:r>
              <a:rPr lang="cs-CZ" alt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V 1. kole přijímacího řízení může uchazeč podat nejvýše: </a:t>
            </a:r>
          </a:p>
          <a:p>
            <a:pPr>
              <a:lnSpc>
                <a:spcPct val="110000"/>
              </a:lnSpc>
              <a:spcBef>
                <a:spcPts val="800"/>
              </a:spcBef>
              <a:buClr>
                <a:srgbClr val="19489A"/>
              </a:buClr>
              <a:buFont typeface="Arial" panose="020B0604020202020204" pitchFamily="34" charset="0"/>
              <a:buChar char="•"/>
              <a:defRPr/>
            </a:pPr>
            <a:r>
              <a:rPr lang="cs-CZ" altLang="cs-CZ" sz="2600" b="1" dirty="0">
                <a:cs typeface="Arial" panose="020B0604020202020204" pitchFamily="34" charset="0"/>
              </a:rPr>
              <a:t> </a:t>
            </a:r>
            <a:r>
              <a:rPr lang="cs-CZ" altLang="cs-CZ" sz="2600" b="1" dirty="0">
                <a:solidFill>
                  <a:schemeClr val="accent1"/>
                </a:solidFill>
                <a:cs typeface="Arial" panose="020B0604020202020204" pitchFamily="34" charset="0"/>
              </a:rPr>
              <a:t>2 přihlášky </a:t>
            </a:r>
            <a:r>
              <a:rPr lang="cs-CZ" alt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do oborů vzdělání </a:t>
            </a:r>
            <a:r>
              <a:rPr lang="cs-CZ" altLang="cs-CZ" sz="2600" b="1" dirty="0">
                <a:solidFill>
                  <a:schemeClr val="tx1"/>
                </a:solidFill>
                <a:cs typeface="Arial" panose="020B0604020202020204" pitchFamily="34" charset="0"/>
              </a:rPr>
              <a:t>s talentovou zkouškou</a:t>
            </a:r>
          </a:p>
          <a:p>
            <a:pPr>
              <a:lnSpc>
                <a:spcPct val="110000"/>
              </a:lnSpc>
              <a:spcBef>
                <a:spcPts val="800"/>
              </a:spcBef>
              <a:buClr>
                <a:srgbClr val="19489A"/>
              </a:buClr>
              <a:buFont typeface="Arial" panose="020B0604020202020204" pitchFamily="34" charset="0"/>
              <a:buChar char="•"/>
              <a:defRPr/>
            </a:pPr>
            <a:r>
              <a:rPr lang="cs-CZ" altLang="cs-CZ" sz="2600" b="1" dirty="0">
                <a:solidFill>
                  <a:schemeClr val="accent1"/>
                </a:solidFill>
                <a:cs typeface="Arial" panose="020B0604020202020204" pitchFamily="34" charset="0"/>
              </a:rPr>
              <a:t> 3 přihlášky </a:t>
            </a:r>
            <a:r>
              <a:rPr lang="cs-CZ" alt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do oborů vzdělání </a:t>
            </a:r>
            <a:r>
              <a:rPr lang="cs-CZ" altLang="cs-CZ" sz="2600" b="1" dirty="0">
                <a:solidFill>
                  <a:schemeClr val="tx1"/>
                </a:solidFill>
                <a:cs typeface="Arial" panose="020B0604020202020204" pitchFamily="34" charset="0"/>
              </a:rPr>
              <a:t>bez talentové zkoušky</a:t>
            </a:r>
          </a:p>
          <a:p>
            <a:pPr marL="0" indent="0">
              <a:lnSpc>
                <a:spcPct val="110000"/>
              </a:lnSpc>
              <a:spcBef>
                <a:spcPts val="800"/>
              </a:spcBef>
              <a:buClr>
                <a:srgbClr val="19489A"/>
              </a:buClr>
              <a:buNone/>
              <a:defRPr/>
            </a:pPr>
            <a:r>
              <a:rPr lang="cs-CZ" altLang="cs-CZ" sz="2600" b="1" dirty="0">
                <a:solidFill>
                  <a:schemeClr val="tx1"/>
                </a:solidFill>
                <a:cs typeface="Arial" panose="020B0604020202020204" pitchFamily="34" charset="0"/>
              </a:rPr>
              <a:t>		(maturitní i nematuritní obor)</a:t>
            </a:r>
          </a:p>
          <a:p>
            <a:pPr marL="0" indent="0">
              <a:lnSpc>
                <a:spcPct val="110000"/>
              </a:lnSpc>
              <a:spcBef>
                <a:spcPts val="800"/>
              </a:spcBef>
              <a:buClr>
                <a:srgbClr val="19489A"/>
              </a:buClr>
              <a:buNone/>
              <a:defRPr/>
            </a:pPr>
            <a:endParaRPr lang="cs-CZ" altLang="cs-CZ" sz="26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800"/>
              </a:spcBef>
              <a:buClr>
                <a:srgbClr val="19489A"/>
              </a:buClr>
              <a:buNone/>
              <a:defRPr/>
            </a:pPr>
            <a:r>
              <a:rPr lang="cs-CZ" altLang="cs-CZ" sz="2600" dirty="0">
                <a:cs typeface="Arial" panose="020B0604020202020204" pitchFamily="34" charset="0"/>
              </a:rPr>
              <a:t> ! celkem tedy můžete v prvním kole podat až 5 přihlášek !</a:t>
            </a:r>
          </a:p>
          <a:p>
            <a:pPr marL="0" indent="0">
              <a:lnSpc>
                <a:spcPct val="110000"/>
              </a:lnSpc>
              <a:spcBef>
                <a:spcPts val="800"/>
              </a:spcBef>
              <a:buClr>
                <a:srgbClr val="19489A"/>
              </a:buClr>
              <a:buNone/>
              <a:defRPr/>
            </a:pPr>
            <a:endParaRPr lang="cs-CZ" altLang="cs-CZ" sz="2600" dirty="0"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800"/>
              </a:spcBef>
              <a:buClr>
                <a:srgbClr val="19489A"/>
              </a:buClr>
              <a:buNone/>
              <a:defRPr/>
            </a:pPr>
            <a:r>
              <a:rPr lang="cs-CZ" altLang="cs-CZ" sz="2600" b="1" dirty="0" err="1">
                <a:solidFill>
                  <a:schemeClr val="accent1"/>
                </a:solidFill>
                <a:cs typeface="Arial" panose="020B0604020202020204" pitchFamily="34" charset="0"/>
              </a:rPr>
              <a:t>Prioritizace</a:t>
            </a:r>
            <a:r>
              <a:rPr lang="cs-CZ" altLang="cs-CZ" sz="2600" b="1" dirty="0">
                <a:solidFill>
                  <a:schemeClr val="accent1"/>
                </a:solidFill>
                <a:cs typeface="Arial" panose="020B0604020202020204" pitchFamily="34" charset="0"/>
              </a:rPr>
              <a:t> škol </a:t>
            </a:r>
            <a:r>
              <a:rPr lang="cs-CZ" alt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–</a:t>
            </a:r>
            <a:r>
              <a:rPr lang="cs-CZ" altLang="cs-CZ" sz="2600" b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cs-CZ" alt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na 1. místo dát nejvíce žádaný obor, na poslední místo nejméně žádaný. </a:t>
            </a:r>
            <a:r>
              <a:rPr lang="cs-CZ" altLang="cs-CZ" sz="2600" b="1" dirty="0">
                <a:solidFill>
                  <a:schemeClr val="tx1"/>
                </a:solidFill>
                <a:cs typeface="Arial" panose="020B0604020202020204" pitchFamily="34" charset="0"/>
              </a:rPr>
              <a:t>Pořadí nelze později měnit!</a:t>
            </a:r>
          </a:p>
          <a:p>
            <a:pPr marL="0" indent="0">
              <a:buNone/>
            </a:pPr>
            <a:br>
              <a:rPr lang="cs-CZ" altLang="cs-CZ" sz="26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cs-CZ" b="1" dirty="0">
              <a:solidFill>
                <a:srgbClr val="C00000"/>
              </a:solidFill>
              <a:highlight>
                <a:srgbClr val="FF0000"/>
              </a:highligh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570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2DE1FF-F2D3-CD05-1260-36B6A9B25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	   Termín pro podání přihlášky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B89526-5DEC-165D-74FC-DD643F40E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altLang="cs-CZ" sz="2400" b="1" dirty="0"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altLang="cs-CZ" sz="3600" b="1" dirty="0">
                <a:cs typeface="Arial" panose="020B0604020202020204" pitchFamily="34" charset="0"/>
              </a:rPr>
              <a:t>Vyplnění přihlášky a doručení na SŠ: </a:t>
            </a:r>
            <a:br>
              <a:rPr lang="cs-CZ" altLang="cs-CZ" sz="3600" b="1" dirty="0">
                <a:cs typeface="Arial" panose="020B0604020202020204" pitchFamily="34" charset="0"/>
              </a:rPr>
            </a:br>
            <a:br>
              <a:rPr lang="cs-CZ" altLang="cs-CZ" sz="3600" b="1" dirty="0">
                <a:cs typeface="Arial" panose="020B0604020202020204" pitchFamily="34" charset="0"/>
              </a:rPr>
            </a:br>
            <a:r>
              <a:rPr lang="cs-CZ" altLang="cs-CZ" sz="3600" b="1" dirty="0">
                <a:solidFill>
                  <a:srgbClr val="C00000"/>
                </a:solidFill>
              </a:rPr>
              <a:t>1.–20. února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369197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07CC0C-9076-4E54-B4A4-06EE58B2A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Přijímání do oborů vzdělání </a:t>
            </a:r>
            <a:br>
              <a:rPr lang="cs-CZ" dirty="0"/>
            </a:br>
            <a:r>
              <a:rPr lang="cs-CZ" dirty="0"/>
              <a:t>s talentovou zkouškou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66DF08D-EF1F-4FD7-8A91-1B06D67E8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 Platí </a:t>
            </a:r>
            <a:r>
              <a:rPr lang="cs-CZ" sz="2400" b="1" dirty="0"/>
              <a:t>stejná pravidla </a:t>
            </a:r>
            <a:r>
              <a:rPr lang="cs-CZ" sz="2400" dirty="0"/>
              <a:t>jako pro ostatní obory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 Uchazeč odevzdá přihlášku </a:t>
            </a:r>
            <a:r>
              <a:rPr lang="cs-CZ" sz="2400" b="1" dirty="0"/>
              <a:t>do </a:t>
            </a:r>
            <a:r>
              <a:rPr lang="cs-CZ" b="1" dirty="0"/>
              <a:t>20. února 2025</a:t>
            </a:r>
            <a:endParaRPr lang="cs-CZ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 Talentová zkouška / školní zkouška zručnosti (</a:t>
            </a:r>
            <a:r>
              <a:rPr lang="cs-CZ" sz="2400" dirty="0" err="1"/>
              <a:t>Tv</a:t>
            </a:r>
            <a:r>
              <a:rPr lang="cs-CZ" sz="2400" dirty="0"/>
              <a:t>, </a:t>
            </a:r>
            <a:r>
              <a:rPr lang="cs-CZ" sz="2400" dirty="0" err="1"/>
              <a:t>Hv</a:t>
            </a:r>
            <a:r>
              <a:rPr lang="cs-CZ" sz="2400" dirty="0"/>
              <a:t>, </a:t>
            </a:r>
            <a:r>
              <a:rPr lang="cs-CZ" sz="2400" dirty="0" err="1"/>
              <a:t>Vv</a:t>
            </a:r>
            <a:r>
              <a:rPr lang="cs-CZ" sz="2400" dirty="0"/>
              <a:t>, …) se koná </a:t>
            </a:r>
            <a:br>
              <a:rPr lang="cs-CZ" sz="2400" dirty="0"/>
            </a:br>
            <a:r>
              <a:rPr lang="cs-CZ" sz="2400" dirty="0"/>
              <a:t>		</a:t>
            </a:r>
            <a:r>
              <a:rPr lang="cs-CZ" sz="2400" b="1" dirty="0">
                <a:highlight>
                  <a:srgbClr val="FF0000"/>
                </a:highlight>
              </a:rPr>
              <a:t>od  15. března do 23. dubna.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 Vedení SŠ může zveřejnit seznam, zda student </a:t>
            </a:r>
            <a:r>
              <a:rPr lang="cs-CZ" sz="2400" b="1" dirty="0"/>
              <a:t>uspěl/neuspěl.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 Rozhodnutí o přijetí bude zveřejněno </a:t>
            </a:r>
            <a:r>
              <a:rPr lang="cs-CZ" sz="2400" b="1" dirty="0">
                <a:highlight>
                  <a:srgbClr val="FF0000"/>
                </a:highlight>
              </a:rPr>
              <a:t>15. května </a:t>
            </a:r>
            <a:r>
              <a:rPr lang="cs-CZ" sz="2400" dirty="0"/>
              <a:t>spolu s ostatními obory.</a:t>
            </a:r>
          </a:p>
          <a:p>
            <a:pPr marL="355600" lvl="1" indent="0" algn="just">
              <a:spcBef>
                <a:spcPts val="600"/>
              </a:spcBef>
              <a:buClr>
                <a:srgbClr val="0F189C"/>
              </a:buClr>
              <a:buNone/>
              <a:defRPr/>
            </a:pPr>
            <a:endParaRPr lang="cs-CZ" alt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091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EC2B3F-74A8-40CF-BF0C-A80A95181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Vyplňování přihlášek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88FA32-C753-4FC7-8470-6B0CFAD3B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22105"/>
            <a:ext cx="9720073" cy="4836913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Elektronicky</a:t>
            </a:r>
            <a:r>
              <a:rPr lang="cs-CZ" sz="2400" b="1" dirty="0">
                <a:cs typeface="Arial" panose="020B0604020202020204" pitchFamily="34" charset="0"/>
              </a:rPr>
              <a:t> přes informační systém </a:t>
            </a:r>
            <a:r>
              <a:rPr 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www.dipsy.cz </a:t>
            </a:r>
            <a:br>
              <a:rPr lang="cs-CZ" sz="2400" b="1" dirty="0">
                <a:cs typeface="Arial" panose="020B0604020202020204" pitchFamily="34" charset="0"/>
              </a:rPr>
            </a:br>
            <a:r>
              <a:rPr lang="cs-CZ" sz="2400" b="1" dirty="0">
                <a:cs typeface="Arial" panose="020B0604020202020204" pitchFamily="34" charset="0"/>
              </a:rPr>
              <a:t>– s ověřenou elektronickou identitou NIA (nejčastěji Mobilní klíč eGovernmentu a Bankovní identita) </a:t>
            </a:r>
            <a:br>
              <a:rPr lang="cs-CZ" sz="2400" b="1" dirty="0">
                <a:cs typeface="Arial" panose="020B0604020202020204" pitchFamily="34" charset="0"/>
              </a:rPr>
            </a:br>
            <a:r>
              <a:rPr lang="cs-CZ" sz="2400" b="1" dirty="0">
                <a:cs typeface="Arial" panose="020B0604020202020204" pitchFamily="34" charset="0"/>
              </a:rPr>
              <a:t>– systém předvyplní osobní údaje, </a:t>
            </a:r>
            <a:r>
              <a:rPr lang="cs-CZ" sz="2400" b="1" u="sng" dirty="0">
                <a:cs typeface="Arial" panose="020B0604020202020204" pitchFamily="34" charset="0"/>
              </a:rPr>
              <a:t>rodič vyplní školy/obory a nahraje přílohy</a:t>
            </a:r>
            <a:r>
              <a:rPr lang="cs-CZ" sz="2400" b="1" dirty="0">
                <a:cs typeface="Arial" panose="020B0604020202020204" pitchFamily="34" charset="0"/>
              </a:rPr>
              <a:t>, které po něm bude systém chtít (vysvědčení, potvrzení od lékaře apod.) – </a:t>
            </a:r>
            <a:r>
              <a:rPr lang="cs-CZ" sz="2400" b="1" dirty="0">
                <a:solidFill>
                  <a:srgbClr val="00B0F0"/>
                </a:solidFill>
                <a:cs typeface="Arial" panose="020B0604020202020204" pitchFamily="34" charset="0"/>
              </a:rPr>
              <a:t>DOPORUČENÝ ZPŮSOB PODÁNÍ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>
                <a:solidFill>
                  <a:srgbClr val="FF0000"/>
                </a:solidFill>
                <a:cs typeface="Arial" panose="020B0604020202020204" pitchFamily="34" charset="0"/>
              </a:rPr>
              <a:t>???????</a:t>
            </a:r>
            <a:r>
              <a:rPr 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 Výpis</a:t>
            </a:r>
            <a:r>
              <a:rPr lang="cs-CZ" sz="2400" b="1" dirty="0">
                <a:cs typeface="Arial" panose="020B0604020202020204" pitchFamily="34" charset="0"/>
              </a:rPr>
              <a:t> </a:t>
            </a:r>
            <a:r>
              <a:rPr lang="cs-CZ" sz="2400" dirty="0">
                <a:cs typeface="Arial" panose="020B0604020202020204" pitchFamily="34" charset="0"/>
              </a:rPr>
              <a:t>z www.dipsy.cz – bez elektronické identity je nutné vyplnit osobní údaje, školy/obory a nahrát přílohy. Systém zašle na e-mail přihlášku, kterou je potřeba vytisknout a osobně doručit / poslat doporučeně do škol </a:t>
            </a:r>
            <a:r>
              <a:rPr lang="cs-CZ" sz="2400" b="1" dirty="0">
                <a:solidFill>
                  <a:srgbClr val="FF0000"/>
                </a:solidFill>
                <a:cs typeface="Arial" panose="020B0604020202020204" pitchFamily="34" charset="0"/>
              </a:rPr>
              <a:t>?????????? – čekáme, zda bude tato možnost i letos, bylo hodně komplikované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Tiskopis přihlášky </a:t>
            </a:r>
            <a:r>
              <a:rPr lang="cs-CZ" sz="2400" dirty="0">
                <a:cs typeface="Arial" panose="020B0604020202020204" pitchFamily="34" charset="0"/>
              </a:rPr>
              <a:t>– je třeba vytisknout prázdné formuláře, vyplnit je ručně, ke každému přiložit přílohy a doručit na příslušné SŠ osobně nebo poslat doporučeně.</a:t>
            </a:r>
          </a:p>
          <a:p>
            <a:pPr marL="457200" indent="-457200">
              <a:buFont typeface="+mj-lt"/>
              <a:buAutoNum type="arabicPeriod"/>
            </a:pPr>
            <a:endParaRPr lang="cs-CZ" sz="2400" dirty="0"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1107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206E6E-8785-4966-B137-BEB7E1720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Přílohy k přihláškám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7F259DC-489A-4670-B19D-49D9D0C64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32495"/>
            <a:ext cx="9720073" cy="476996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sz="2400" b="1" dirty="0">
                <a:cs typeface="Arial" panose="020B0604020202020204" pitchFamily="34" charset="0"/>
              </a:rPr>
              <a:t>Výpis hodnocení za 8. a 9. ročník ZŠ </a:t>
            </a:r>
            <a:r>
              <a:rPr lang="cs-CZ" sz="2400" dirty="0">
                <a:cs typeface="Arial" panose="020B0604020202020204" pitchFamily="34" charset="0"/>
              </a:rPr>
              <a:t>– vydáme dětem spolu s pololetním vysvědčením.</a:t>
            </a:r>
          </a:p>
          <a:p>
            <a:pPr marL="457200" indent="-457200">
              <a:buFont typeface="+mj-lt"/>
              <a:buAutoNum type="arabicPeriod"/>
            </a:pPr>
            <a:endParaRPr lang="cs-CZ" sz="2400" dirty="0"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cs-CZ" sz="2400" b="1" dirty="0">
                <a:cs typeface="Arial" panose="020B0604020202020204" pitchFamily="34" charset="0"/>
              </a:rPr>
              <a:t>Lékařský posudek </a:t>
            </a:r>
            <a:r>
              <a:rPr lang="cs-CZ" sz="2400" dirty="0">
                <a:cs typeface="Arial" panose="020B0604020202020204" pitchFamily="34" charset="0"/>
              </a:rPr>
              <a:t>o zdravotní způsobilosti ke vzdělávání na SŠ </a:t>
            </a:r>
            <a:br>
              <a:rPr lang="cs-CZ" sz="2400" dirty="0">
                <a:cs typeface="Arial" panose="020B0604020202020204" pitchFamily="34" charset="0"/>
              </a:rPr>
            </a:br>
            <a:r>
              <a:rPr lang="cs-CZ" sz="2400" dirty="0">
                <a:cs typeface="Arial" panose="020B0604020202020204" pitchFamily="34" charset="0"/>
              </a:rPr>
              <a:t> - potvrzení od lékaře,  tzv. </a:t>
            </a:r>
            <a:r>
              <a:rPr lang="cs-CZ" sz="2400" b="1" dirty="0">
                <a:cs typeface="Arial" panose="020B0604020202020204" pitchFamily="34" charset="0"/>
              </a:rPr>
              <a:t>PLP</a:t>
            </a:r>
            <a:r>
              <a:rPr lang="cs-CZ" sz="2400" dirty="0">
                <a:cs typeface="Arial" panose="020B0604020202020204" pitchFamily="34" charset="0"/>
              </a:rPr>
              <a:t> – vydá za poplatek dětský lékař, </a:t>
            </a:r>
            <a:br>
              <a:rPr lang="cs-CZ" sz="2400" dirty="0">
                <a:cs typeface="Arial" panose="020B0604020202020204" pitchFamily="34" charset="0"/>
              </a:rPr>
            </a:br>
            <a:r>
              <a:rPr lang="cs-CZ" sz="2400" dirty="0">
                <a:cs typeface="Arial" panose="020B0604020202020204" pitchFamily="34" charset="0"/>
              </a:rPr>
              <a:t> - potvrzení musí obsahovat správný </a:t>
            </a:r>
            <a:r>
              <a:rPr lang="cs-CZ" sz="2400" b="1" dirty="0">
                <a:cs typeface="Arial" panose="020B0604020202020204" pitchFamily="34" charset="0"/>
              </a:rPr>
              <a:t>kód oboru</a:t>
            </a:r>
            <a:r>
              <a:rPr lang="cs-CZ" sz="2400" dirty="0">
                <a:cs typeface="Arial" panose="020B0604020202020204" pitchFamily="34" charset="0"/>
              </a:rPr>
              <a:t>, kam se žák hlásí.</a:t>
            </a:r>
          </a:p>
          <a:p>
            <a:pPr marL="0" indent="0">
              <a:buNone/>
            </a:pPr>
            <a:r>
              <a:rPr lang="cs-CZ" sz="2400" dirty="0">
                <a:cs typeface="Arial" panose="020B0604020202020204" pitchFamily="34" charset="0"/>
              </a:rPr>
              <a:t>      	Formulář ke stažení zde: </a:t>
            </a:r>
            <a:r>
              <a:rPr lang="cs-CZ" sz="2400" dirty="0">
                <a:solidFill>
                  <a:srgbClr val="0070C0"/>
                </a:solidFill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https://msmt.gov.cz/file/61876/</a:t>
            </a:r>
            <a:r>
              <a:rPr lang="cs-CZ" sz="2400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cs-CZ" sz="2400" b="1" dirty="0">
                <a:cs typeface="Arial" panose="020B0604020202020204" pitchFamily="34" charset="0"/>
              </a:rPr>
              <a:t>Diplomy</a:t>
            </a:r>
            <a:r>
              <a:rPr lang="cs-CZ" sz="2400" dirty="0">
                <a:cs typeface="Arial" panose="020B0604020202020204" pitchFamily="34" charset="0"/>
              </a:rPr>
              <a:t> ze soutěží, </a:t>
            </a:r>
            <a:r>
              <a:rPr lang="cs-CZ" sz="2400" b="1" dirty="0">
                <a:cs typeface="Arial" panose="020B0604020202020204" pitchFamily="34" charset="0"/>
              </a:rPr>
              <a:t>vysvědčení</a:t>
            </a:r>
            <a:r>
              <a:rPr lang="cs-CZ" sz="2400" dirty="0">
                <a:cs typeface="Arial" panose="020B0604020202020204" pitchFamily="34" charset="0"/>
              </a:rPr>
              <a:t> ze ZUŠ,</a:t>
            </a:r>
            <a:r>
              <a:rPr lang="cs-CZ" sz="2400" b="1" dirty="0">
                <a:cs typeface="Arial" panose="020B0604020202020204" pitchFamily="34" charset="0"/>
              </a:rPr>
              <a:t> certifikáty </a:t>
            </a:r>
            <a:r>
              <a:rPr lang="cs-CZ" sz="2400" dirty="0">
                <a:cs typeface="Arial" panose="020B0604020202020204" pitchFamily="34" charset="0"/>
              </a:rPr>
              <a:t>o absolvování kurzů atd.</a:t>
            </a:r>
          </a:p>
          <a:p>
            <a:pPr marL="0" indent="0">
              <a:buNone/>
            </a:pPr>
            <a:endParaRPr lang="cs-CZ" sz="24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dirty="0">
                <a:cs typeface="Arial" panose="020B0604020202020204" pitchFamily="34" charset="0"/>
              </a:rPr>
              <a:t>Žáci, kteří během docházky na ZŠ pracují v režimu </a:t>
            </a:r>
            <a:r>
              <a:rPr lang="cs-CZ" sz="2400" b="1" dirty="0">
                <a:cs typeface="Arial" panose="020B0604020202020204" pitchFamily="34" charset="0"/>
              </a:rPr>
              <a:t>PO</a:t>
            </a:r>
            <a:r>
              <a:rPr lang="cs-CZ" sz="2400" dirty="0">
                <a:cs typeface="Arial" panose="020B0604020202020204" pitchFamily="34" charset="0"/>
              </a:rPr>
              <a:t> dokládají doporučení PPP k úpravě podmínek konání JPZ (o doporučení by již mělo být zažádáno v PPP)</a:t>
            </a:r>
          </a:p>
          <a:p>
            <a:pPr marL="0" indent="0">
              <a:buNone/>
            </a:pPr>
            <a:r>
              <a:rPr lang="cs-CZ" sz="2400" dirty="0">
                <a:cs typeface="Arial" panose="020B0604020202020204" pitchFamily="34" charset="0"/>
              </a:rPr>
              <a:t>Všechny přílohy se přikládají ve formě </a:t>
            </a:r>
            <a:r>
              <a:rPr lang="cs-CZ" sz="2400" b="1" dirty="0">
                <a:cs typeface="Arial" panose="020B0604020202020204" pitchFamily="34" charset="0"/>
              </a:rPr>
              <a:t>skenu/fotografie </a:t>
            </a:r>
            <a:r>
              <a:rPr lang="cs-CZ" sz="2400" dirty="0">
                <a:cs typeface="Arial" panose="020B0604020202020204" pitchFamily="34" charset="0"/>
              </a:rPr>
              <a:t>nebo</a:t>
            </a:r>
            <a:r>
              <a:rPr lang="cs-CZ" sz="2400" b="1" dirty="0">
                <a:cs typeface="Arial" panose="020B0604020202020204" pitchFamily="34" charset="0"/>
              </a:rPr>
              <a:t> kopie</a:t>
            </a:r>
            <a:r>
              <a:rPr lang="cs-CZ" sz="2400" dirty="0">
                <a:cs typeface="Arial" panose="020B0604020202020204" pitchFamily="34" charset="0"/>
              </a:rPr>
              <a:t>, není třeba je ověřovat.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9085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207828-01C5-4BAB-9DED-3A2D894E1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>
                <a:solidFill>
                  <a:schemeClr val="tx1"/>
                </a:solidFill>
                <a:cs typeface="Arial" panose="020B0604020202020204" pitchFamily="34" charset="0"/>
              </a:rPr>
              <a:t>Termíny a místo konání </a:t>
            </a:r>
            <a:br>
              <a:rPr lang="cs-CZ" altLang="cs-CZ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cs-CZ" altLang="cs-CZ" b="1" dirty="0">
                <a:solidFill>
                  <a:schemeClr val="tx1"/>
                </a:solidFill>
                <a:cs typeface="Arial" panose="020B0604020202020204" pitchFamily="34" charset="0"/>
              </a:rPr>
              <a:t>přijímacích zkoušek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2AF2A7D-A3B1-4518-9ED9-D50A4B313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572000"/>
          </a:xfrm>
        </p:spPr>
        <p:txBody>
          <a:bodyPr>
            <a:normAutofit/>
          </a:bodyPr>
          <a:lstStyle/>
          <a:p>
            <a:pPr marL="0" indent="0" algn="just">
              <a:spcBef>
                <a:spcPct val="50000"/>
              </a:spcBef>
              <a:buClr>
                <a:srgbClr val="19489A"/>
              </a:buClr>
              <a:buNone/>
              <a:defRPr/>
            </a:pPr>
            <a:r>
              <a:rPr lang="cs-CZ" alt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Jednotná přijímací zkouška  - JPZ </a:t>
            </a:r>
            <a:r>
              <a:rPr lang="cs-CZ" altLang="cs-CZ" sz="2400" dirty="0">
                <a:cs typeface="Arial" panose="020B0604020202020204" pitchFamily="34" charset="0"/>
              </a:rPr>
              <a:t>(pouze pro maturitní obory)</a:t>
            </a:r>
          </a:p>
          <a:p>
            <a:pPr marL="0" indent="0">
              <a:spcBef>
                <a:spcPct val="50000"/>
              </a:spcBef>
              <a:buClr>
                <a:srgbClr val="19489A"/>
              </a:buClr>
              <a:buFontTx/>
              <a:buNone/>
              <a:defRPr/>
            </a:pPr>
            <a:r>
              <a:rPr lang="cs-CZ" altLang="cs-CZ" sz="2400" dirty="0">
                <a:cs typeface="Arial" panose="020B0604020202020204" pitchFamily="34" charset="0"/>
              </a:rPr>
              <a:t>- Tyto zkoušky jsou </a:t>
            </a:r>
            <a:r>
              <a:rPr lang="cs-CZ" altLang="cs-CZ" sz="2400" b="1" dirty="0">
                <a:cs typeface="Arial" panose="020B0604020202020204" pitchFamily="34" charset="0"/>
              </a:rPr>
              <a:t>STEJNÉ, tedy JEDNOTNÉ pro všechny školy</a:t>
            </a:r>
            <a:r>
              <a:rPr lang="cs-CZ" altLang="cs-CZ" sz="2400" dirty="0">
                <a:cs typeface="Arial" panose="020B0604020202020204" pitchFamily="34" charset="0"/>
              </a:rPr>
              <a:t>. </a:t>
            </a:r>
            <a:br>
              <a:rPr lang="cs-CZ" altLang="cs-CZ" sz="2400" dirty="0">
                <a:cs typeface="Arial" panose="020B0604020202020204" pitchFamily="34" charset="0"/>
              </a:rPr>
            </a:br>
            <a:r>
              <a:rPr lang="cs-CZ" altLang="cs-CZ" sz="2400" dirty="0">
                <a:cs typeface="Arial" panose="020B0604020202020204" pitchFamily="34" charset="0"/>
              </a:rPr>
              <a:t>- Proběhnou ve dvou řádných termínech </a:t>
            </a:r>
            <a:br>
              <a:rPr lang="cs-CZ" altLang="cs-CZ" sz="2400" dirty="0">
                <a:cs typeface="Arial" panose="020B0604020202020204" pitchFamily="34" charset="0"/>
              </a:rPr>
            </a:br>
            <a:r>
              <a:rPr lang="cs-CZ" altLang="cs-CZ" sz="2400" dirty="0">
                <a:cs typeface="Arial" panose="020B0604020202020204" pitchFamily="34" charset="0"/>
              </a:rPr>
              <a:t>- Systém bude sám </a:t>
            </a:r>
            <a:r>
              <a:rPr lang="cs-CZ" altLang="cs-CZ" sz="2400" b="1" dirty="0">
                <a:cs typeface="Arial" panose="020B0604020202020204" pitchFamily="34" charset="0"/>
              </a:rPr>
              <a:t>přidělovat, kde </a:t>
            </a:r>
            <a:r>
              <a:rPr lang="cs-CZ" altLang="cs-CZ" sz="2400" dirty="0">
                <a:cs typeface="Arial" panose="020B0604020202020204" pitchFamily="34" charset="0"/>
              </a:rPr>
              <a:t>bude žák zkoušku vykonávat</a:t>
            </a:r>
            <a:br>
              <a:rPr lang="cs-CZ" altLang="cs-CZ" sz="2400" dirty="0">
                <a:cs typeface="Arial" panose="020B0604020202020204" pitchFamily="34" charset="0"/>
              </a:rPr>
            </a:br>
            <a:r>
              <a:rPr lang="cs-CZ" altLang="cs-CZ" sz="2400" dirty="0">
                <a:cs typeface="Arial" panose="020B0604020202020204" pitchFamily="34" charset="0"/>
              </a:rPr>
              <a:t> (většinou nejbližší ze škol, na které se žák hlásí).</a:t>
            </a:r>
          </a:p>
          <a:p>
            <a:pPr marL="0" indent="0">
              <a:spcBef>
                <a:spcPct val="50000"/>
              </a:spcBef>
              <a:buClr>
                <a:srgbClr val="19489A"/>
              </a:buClr>
              <a:buFontTx/>
              <a:buNone/>
              <a:defRPr/>
            </a:pPr>
            <a:r>
              <a:rPr lang="cs-CZ" sz="2400" b="1" u="sng" dirty="0">
                <a:cs typeface="Arial" panose="020B0604020202020204" pitchFamily="34" charset="0"/>
              </a:rPr>
              <a:t>Čtyřleté obory vzdělání:</a:t>
            </a:r>
            <a:r>
              <a:rPr lang="cs-CZ" sz="2400" dirty="0">
                <a:cs typeface="Arial" panose="020B0604020202020204" pitchFamily="34" charset="0"/>
              </a:rPr>
              <a:t> </a:t>
            </a:r>
          </a:p>
          <a:p>
            <a:pPr marL="0" indent="0">
              <a:spcBef>
                <a:spcPct val="50000"/>
              </a:spcBef>
              <a:buClr>
                <a:srgbClr val="19489A"/>
              </a:buClr>
              <a:buNone/>
              <a:defRPr/>
            </a:pPr>
            <a:r>
              <a:rPr lang="cs-CZ" sz="2400" dirty="0">
                <a:cs typeface="Arial" panose="020B0604020202020204" pitchFamily="34" charset="0"/>
              </a:rPr>
              <a:t>1. termín: pátek </a:t>
            </a:r>
            <a:r>
              <a:rPr lang="cs-CZ" sz="2400" b="1" dirty="0">
                <a:solidFill>
                  <a:schemeClr val="accent2"/>
                </a:solidFill>
                <a:cs typeface="Arial" panose="020B0604020202020204" pitchFamily="34" charset="0"/>
              </a:rPr>
              <a:t>10. dubna 2026</a:t>
            </a:r>
          </a:p>
          <a:p>
            <a:pPr marL="0" indent="0">
              <a:spcBef>
                <a:spcPct val="50000"/>
              </a:spcBef>
              <a:buClr>
                <a:srgbClr val="19489A"/>
              </a:buClr>
              <a:buNone/>
              <a:defRPr/>
            </a:pPr>
            <a:r>
              <a:rPr lang="cs-CZ" sz="2400" dirty="0">
                <a:cs typeface="Arial" panose="020B0604020202020204" pitchFamily="34" charset="0"/>
              </a:rPr>
              <a:t>2. termín: pondělí </a:t>
            </a:r>
            <a:r>
              <a:rPr lang="cs-CZ" sz="2400" b="1" dirty="0">
                <a:solidFill>
                  <a:schemeClr val="accent2"/>
                </a:solidFill>
                <a:cs typeface="Arial" panose="020B0604020202020204" pitchFamily="34" charset="0"/>
              </a:rPr>
              <a:t>13. dubna 2026</a:t>
            </a:r>
            <a:br>
              <a:rPr lang="cs-CZ" sz="2400" b="1" dirty="0">
                <a:solidFill>
                  <a:schemeClr val="accent2"/>
                </a:solidFill>
                <a:cs typeface="Arial" panose="020B0604020202020204" pitchFamily="34" charset="0"/>
              </a:rPr>
            </a:br>
            <a:endParaRPr lang="cs-CZ" sz="2400" b="1" dirty="0">
              <a:solidFill>
                <a:schemeClr val="accent2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ct val="50000"/>
              </a:spcBef>
              <a:buClr>
                <a:srgbClr val="19489A"/>
              </a:buClr>
              <a:buNone/>
              <a:defRPr/>
            </a:pPr>
            <a:r>
              <a:rPr lang="cs-CZ" altLang="cs-CZ" sz="2400" b="1" dirty="0">
                <a:cs typeface="Arial" panose="020B0604020202020204" pitchFamily="34" charset="0"/>
              </a:rPr>
              <a:t>náhradní</a:t>
            </a:r>
            <a:r>
              <a:rPr lang="cs-CZ" altLang="cs-CZ" sz="2400" dirty="0">
                <a:cs typeface="Arial" panose="020B0604020202020204" pitchFamily="34" charset="0"/>
              </a:rPr>
              <a:t> termíny: </a:t>
            </a:r>
            <a:r>
              <a:rPr lang="cs-CZ" altLang="cs-CZ" sz="2400" b="1" dirty="0">
                <a:solidFill>
                  <a:schemeClr val="accent2"/>
                </a:solidFill>
                <a:cs typeface="Arial" panose="020B0604020202020204" pitchFamily="34" charset="0"/>
              </a:rPr>
              <a:t>29. a 30. dubna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735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C02AED-37D3-4CB7-904E-FA81539A2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5400" b="1" dirty="0">
                <a:solidFill>
                  <a:schemeClr val="tx1"/>
                </a:solidFill>
                <a:cs typeface="Arial" panose="020B0604020202020204" pitchFamily="34" charset="0"/>
              </a:rPr>
              <a:t>Specifikace JPZ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20185D8-E197-464E-A491-D723A1185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1659118"/>
            <a:ext cx="10599121" cy="5198882"/>
          </a:xfrm>
        </p:spPr>
        <p:txBody>
          <a:bodyPr>
            <a:normAutofit fontScale="77500" lnSpcReduction="20000"/>
          </a:bodyPr>
          <a:lstStyle/>
          <a:p>
            <a:pPr marL="0" lvl="1" indent="0">
              <a:spcBef>
                <a:spcPct val="50000"/>
              </a:spcBef>
              <a:buNone/>
              <a:defRPr/>
            </a:pPr>
            <a:r>
              <a:rPr lang="cs-CZ" sz="2400" dirty="0">
                <a:cs typeface="Arial" panose="020B0604020202020204" pitchFamily="34" charset="0"/>
              </a:rPr>
              <a:t>Každý uchazeč </a:t>
            </a:r>
            <a:r>
              <a:rPr 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může dělat jednotné přijímací zkoušky v </a:t>
            </a:r>
            <a:r>
              <a:rPr lang="cs-CZ" sz="2400" b="1" u="sng" dirty="0">
                <a:solidFill>
                  <a:schemeClr val="accent1"/>
                </a:solidFill>
                <a:cs typeface="Arial" panose="020B0604020202020204" pitchFamily="34" charset="0"/>
              </a:rPr>
              <a:t>1. kole dvakrát</a:t>
            </a:r>
            <a:endParaRPr lang="cs-CZ" sz="2400" b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0" indent="0" eaLnBrk="0" fontAlgn="base" hangingPunct="0">
              <a:buNone/>
            </a:pPr>
            <a:r>
              <a:rPr lang="cs-CZ" b="1" dirty="0">
                <a:cs typeface="Arial" panose="020B0604020202020204" pitchFamily="34" charset="0"/>
              </a:rPr>
              <a:t>Zkušební předměty: </a:t>
            </a:r>
          </a:p>
          <a:p>
            <a:pPr marL="0" indent="0" eaLnBrk="0" fontAlgn="base" hangingPunct="0">
              <a:buNone/>
            </a:pPr>
            <a:r>
              <a:rPr lang="cs-CZ" b="1" dirty="0">
                <a:cs typeface="Arial" panose="020B0604020202020204" pitchFamily="34" charset="0"/>
              </a:rPr>
              <a:t>	ČJ – časový limit: 60 minut</a:t>
            </a:r>
          </a:p>
          <a:p>
            <a:pPr marL="0" indent="0" eaLnBrk="0" fontAlgn="base" hangingPunct="0">
              <a:buNone/>
            </a:pPr>
            <a:r>
              <a:rPr lang="cs-CZ" b="1" dirty="0">
                <a:cs typeface="Arial" panose="020B0604020202020204" pitchFamily="34" charset="0"/>
              </a:rPr>
              <a:t>	        max. počet bodů: 50</a:t>
            </a:r>
          </a:p>
          <a:p>
            <a:pPr marL="0" indent="0" eaLnBrk="0" fontAlgn="base" hangingPunct="0">
              <a:buNone/>
            </a:pPr>
            <a:r>
              <a:rPr lang="cs-CZ" b="1" dirty="0">
                <a:cs typeface="Arial" panose="020B0604020202020204" pitchFamily="34" charset="0"/>
              </a:rPr>
              <a:t>	M – časový limit: 70 minut</a:t>
            </a:r>
          </a:p>
          <a:p>
            <a:pPr marL="0" indent="0" eaLnBrk="0" fontAlgn="base" hangingPunct="0">
              <a:buNone/>
            </a:pPr>
            <a:r>
              <a:rPr lang="cs-CZ" b="1" dirty="0">
                <a:cs typeface="Arial" panose="020B0604020202020204" pitchFamily="34" charset="0"/>
              </a:rPr>
              <a:t>	       max. počet bodů: 50</a:t>
            </a:r>
          </a:p>
          <a:p>
            <a:pPr marL="433388" lvl="1" indent="-3429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cs typeface="Arial" panose="020B0604020202020204" pitchFamily="34" charset="0"/>
              </a:rPr>
              <a:t>Pokud uchazeč dělá JPZ dvakrát, do hodnocení přijímacího řízení se mu </a:t>
            </a:r>
            <a:r>
              <a:rPr 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počítá </a:t>
            </a:r>
            <a:r>
              <a:rPr lang="cs-CZ" sz="2400" b="1" u="sng" dirty="0">
                <a:solidFill>
                  <a:schemeClr val="accent1"/>
                </a:solidFill>
                <a:cs typeface="Arial" panose="020B0604020202020204" pitchFamily="34" charset="0"/>
              </a:rPr>
              <a:t>lepší</a:t>
            </a:r>
            <a:r>
              <a:rPr 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 výsledek z </a:t>
            </a:r>
            <a:r>
              <a:rPr lang="cs-CZ" sz="2400" b="1" u="sng" dirty="0">
                <a:solidFill>
                  <a:schemeClr val="accent1"/>
                </a:solidFill>
                <a:cs typeface="Arial" panose="020B0604020202020204" pitchFamily="34" charset="0"/>
              </a:rPr>
              <a:t>každého</a:t>
            </a:r>
            <a:r>
              <a:rPr lang="cs-CZ" sz="2400" b="1" dirty="0">
                <a:solidFill>
                  <a:schemeClr val="accent1"/>
                </a:solidFill>
                <a:cs typeface="Arial" panose="020B0604020202020204" pitchFamily="34" charset="0"/>
              </a:rPr>
              <a:t> testu.</a:t>
            </a:r>
          </a:p>
          <a:p>
            <a:pPr marL="433388" lvl="1" indent="-3429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b="1" dirty="0">
                <a:solidFill>
                  <a:schemeClr val="accent1"/>
                </a:solidFill>
                <a:ea typeface="Microsoft YaHei" pitchFamily="34" charset="-122"/>
                <a:cs typeface="Arial" panose="020B0604020202020204" pitchFamily="34" charset="0"/>
              </a:rPr>
              <a:t>Povolené pomůcky </a:t>
            </a:r>
            <a:r>
              <a:rPr lang="cs-CZ" altLang="cs-CZ" sz="2400" dirty="0">
                <a:ea typeface="Microsoft YaHei" pitchFamily="34" charset="-122"/>
                <a:cs typeface="Arial" panose="020B0604020202020204" pitchFamily="34" charset="0"/>
              </a:rPr>
              <a:t>– modře či černě píšící propisovací tužka, rýsovací potřeby. </a:t>
            </a:r>
            <a:br>
              <a:rPr lang="cs-CZ" altLang="cs-CZ" sz="2400" dirty="0">
                <a:ea typeface="Microsoft YaHei" pitchFamily="34" charset="-122"/>
                <a:cs typeface="Arial" panose="020B0604020202020204" pitchFamily="34" charset="0"/>
              </a:rPr>
            </a:br>
            <a:r>
              <a:rPr lang="cs-CZ" altLang="cs-CZ" sz="2400" dirty="0">
                <a:ea typeface="Microsoft YaHei" pitchFamily="34" charset="-122"/>
                <a:cs typeface="Arial" panose="020B0604020202020204" pitchFamily="34" charset="0"/>
              </a:rPr>
              <a:t>                               </a:t>
            </a:r>
            <a:r>
              <a:rPr lang="cs-CZ" altLang="cs-CZ" sz="2400" b="1" dirty="0">
                <a:ea typeface="Microsoft YaHei" pitchFamily="34" charset="-122"/>
                <a:cs typeface="Arial" panose="020B0604020202020204" pitchFamily="34" charset="0"/>
              </a:rPr>
              <a:t>Kalkulačka a tabulky nejsou povoleny.</a:t>
            </a:r>
          </a:p>
          <a:p>
            <a:pPr marL="433388" lvl="1" indent="-3429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Některé SŠ nabízí pro své uchazeče např. také přípravu na JPZ </a:t>
            </a:r>
          </a:p>
          <a:p>
            <a:pPr marL="433388" lvl="1" indent="-3429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Naše škola bude i v letošním školním roce pro svoje vycházející žáky v lednu pořádat </a:t>
            </a:r>
            <a:r>
              <a:rPr lang="cs-CZ" altLang="cs-CZ" sz="2400" b="1" dirty="0">
                <a:solidFill>
                  <a:schemeClr val="accent1"/>
                </a:solidFill>
                <a:ea typeface="Microsoft YaHei" pitchFamily="34" charset="-122"/>
                <a:cs typeface="Arial" panose="020B0604020202020204" pitchFamily="34" charset="0"/>
              </a:rPr>
              <a:t>přijímací zkoušky nanečisto </a:t>
            </a:r>
            <a:endParaRPr lang="cs-CZ" altLang="cs-CZ" sz="2400" dirty="0"/>
          </a:p>
          <a:p>
            <a:pPr marL="433388" lvl="1" indent="-3429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solidFill>
                  <a:srgbClr val="000000"/>
                </a:solidFill>
                <a:ea typeface="Microsoft YaHei" pitchFamily="34" charset="-122"/>
                <a:cs typeface="Arial" panose="020B0604020202020204" pitchFamily="34" charset="0"/>
              </a:rPr>
              <a:t>přijímací zkoušky nanečisto</a:t>
            </a:r>
            <a:r>
              <a:rPr lang="cs-CZ" altLang="cs-CZ" sz="2400" dirty="0">
                <a:solidFill>
                  <a:srgbClr val="000000"/>
                </a:solidFill>
              </a:rPr>
              <a:t> </a:t>
            </a:r>
            <a:r>
              <a:rPr lang="cs-CZ" altLang="cs-CZ" sz="2400" dirty="0">
                <a:ea typeface="Microsoft YaHei" pitchFamily="34" charset="-122"/>
                <a:cs typeface="Arial" panose="020B0604020202020204" pitchFamily="34" charset="0"/>
              </a:rPr>
              <a:t>organizují pro zájemce z řad uchazečů také některé SŠ</a:t>
            </a:r>
            <a:endParaRPr lang="cs-CZ" altLang="cs-CZ" sz="2400" dirty="0"/>
          </a:p>
          <a:p>
            <a:pPr marL="433388" lvl="1" indent="-3429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endParaRPr lang="cs-CZ" altLang="cs-CZ" sz="2400" dirty="0">
              <a:highlight>
                <a:srgbClr val="FF0000"/>
              </a:highlight>
              <a:ea typeface="Microsoft YaHei" pitchFamily="34" charset="-122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53002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4403_TF22378848.potx" id="{88F210FF-C011-4EFE-AA85-1D02D2B94E9C}" vid="{290BA762-FB75-486E-97D2-52521D19DF9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8A2F88-55C5-4ED1-9541-807C65424763}">
  <ds:schemaRefs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  <ds:schemaRef ds:uri="16c05727-aa75-4e4a-9b5f-8a80a1165891"/>
    <ds:schemaRef ds:uri="71af3243-3dd4-4a8d-8c0d-dd76da1f02a5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61EAB5F-88FC-4FAE-AE3C-037A3C365E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44C90D-2A62-4985-9618-3460247437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Návrh Integrál</Template>
  <TotalTime>0</TotalTime>
  <Words>1216</Words>
  <Application>Microsoft Office PowerPoint</Application>
  <PresentationFormat>Širokoúhlá obrazovka</PresentationFormat>
  <Paragraphs>99</Paragraphs>
  <Slides>14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Microsoft YaHei</vt:lpstr>
      <vt:lpstr>Arial</vt:lpstr>
      <vt:lpstr>Calibri</vt:lpstr>
      <vt:lpstr>Tw Cen MT</vt:lpstr>
      <vt:lpstr>Tw Cen MT Condensed</vt:lpstr>
      <vt:lpstr>Wingdings 3</vt:lpstr>
      <vt:lpstr>Integrál</vt:lpstr>
      <vt:lpstr>PŘIJÍMACÍ ŘÍZENÍ</vt:lpstr>
      <vt:lpstr>JAK SE DOSTAT NA STŘEDNÍ ŠKOLU?</vt:lpstr>
      <vt:lpstr>PŘIHLÁŠKA KE VZDĚLÁVÁNÍ</vt:lpstr>
      <vt:lpstr>    Termín pro podání přihlášky</vt:lpstr>
      <vt:lpstr>Přijímání do oborů vzdělání  s talentovou zkouškou</vt:lpstr>
      <vt:lpstr>Vyplňování přihlášek</vt:lpstr>
      <vt:lpstr>Přílohy k přihláškám</vt:lpstr>
      <vt:lpstr>Termíny a místo konání  přijímacích zkoušek</vt:lpstr>
      <vt:lpstr>Specifikace JPZ</vt:lpstr>
      <vt:lpstr>Hodnocení uchazečů</vt:lpstr>
      <vt:lpstr>Výsledky přijímacího řízení</vt:lpstr>
      <vt:lpstr> Další kola přijímacího řízení</vt:lpstr>
      <vt:lpstr>Informace k přijímacímu řízení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2025-09-23T19:32:02Z</dcterms:created>
  <dcterms:modified xsi:type="dcterms:W3CDTF">2025-10-23T17:04:09Z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